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D90A4-0E7A-4AAB-A8FF-949BE244B8CB}" type="datetimeFigureOut">
              <a:rPr lang="en-US" smtClean="0"/>
              <a:t>12/12/2011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3A217-92E7-4103-ADCE-E7B27535BD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3A217-92E7-4103-ADCE-E7B27535BD5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3A217-92E7-4103-ADCE-E7B27535BD5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3A217-92E7-4103-ADCE-E7B27535BD58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3A217-92E7-4103-ADCE-E7B27535BD58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3A217-92E7-4103-ADCE-E7B27535BD58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3A217-92E7-4103-ADCE-E7B27535BD58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3A217-92E7-4103-ADCE-E7B27535BD58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3A217-92E7-4103-ADCE-E7B27535BD58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3A217-92E7-4103-ADCE-E7B27535BD58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2217-275B-42A3-8349-E15E46FF8795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81DD-8BB5-4882-B2FA-D3079E3F4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2217-275B-42A3-8349-E15E46FF8795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81DD-8BB5-4882-B2FA-D3079E3F4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2217-275B-42A3-8349-E15E46FF8795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81DD-8BB5-4882-B2FA-D3079E3F4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2217-275B-42A3-8349-E15E46FF8795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81DD-8BB5-4882-B2FA-D3079E3F4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2217-275B-42A3-8349-E15E46FF8795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81DD-8BB5-4882-B2FA-D3079E3F4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2217-275B-42A3-8349-E15E46FF8795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81DD-8BB5-4882-B2FA-D3079E3F4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2217-275B-42A3-8349-E15E46FF8795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81DD-8BB5-4882-B2FA-D3079E3F4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2217-275B-42A3-8349-E15E46FF8795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81DD-8BB5-4882-B2FA-D3079E3F4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2217-275B-42A3-8349-E15E46FF8795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81DD-8BB5-4882-B2FA-D3079E3F4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2217-275B-42A3-8349-E15E46FF8795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81DD-8BB5-4882-B2FA-D3079E3F4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22217-275B-42A3-8349-E15E46FF8795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A81DD-8BB5-4882-B2FA-D3079E3F4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22217-275B-42A3-8349-E15E46FF8795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A81DD-8BB5-4882-B2FA-D3079E3F4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3:The </a:t>
            </a: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Periodic Table</a:t>
            </a:r>
            <a:endParaRPr lang="en-US" sz="5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4" name="Picture 4" descr="http://modelscience.com/PeriodicTab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46970"/>
            <a:ext cx="9144000" cy="551103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Jessica</a:t>
            </a:r>
          </a:p>
          <a:p>
            <a:r>
              <a:rPr lang="en-US" b="1" dirty="0" smtClean="0"/>
              <a:t>&amp;</a:t>
            </a:r>
          </a:p>
          <a:p>
            <a:r>
              <a:rPr lang="en-US" b="1" dirty="0" smtClean="0"/>
              <a:t>Ryann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2.gstatic.com/images?q=tbn:ANd9GcTtc2X6pk1zG5l7fRTxaJ9RG8GrM66X6gGWVNQdd2YAX8p6EAO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762000"/>
            <a:ext cx="1219200" cy="16637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Who?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John Newlands</a:t>
            </a:r>
          </a:p>
          <a:p>
            <a:pPr lvl="1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He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create the law of Octaves'</a:t>
            </a:r>
          </a:p>
          <a:p>
            <a:pPr lvl="1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Every 8</a:t>
            </a:r>
            <a:r>
              <a:rPr lang="en-US" sz="2400" baseline="30000" dirty="0" smtClean="0">
                <a:solidFill>
                  <a:schemeClr val="accent1">
                    <a:lumMod val="50000"/>
                  </a:schemeClr>
                </a:solidFill>
              </a:rPr>
              <a:t>th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elements behaves similarly.</a:t>
            </a: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Dmitri Mendeleev</a:t>
            </a:r>
          </a:p>
          <a:p>
            <a:pPr lvl="1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Organize elements into table.</a:t>
            </a:r>
          </a:p>
          <a:p>
            <a:pPr lvl="1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Predicted unknown elements.   </a:t>
            </a: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Henry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oseley </a:t>
            </a:r>
          </a:p>
          <a:p>
            <a:pPr lvl="1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Organized based on atomic #, not mass</a:t>
            </a:r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2" name="Picture 4" descr="http://t2.gstatic.com/images?q=tbn:ANd9GcSbf2NEJXL1X8gn1qLwxz-SpSMIMaiQKz0o-CwsYmPlSw_lrt4SW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2514600"/>
            <a:ext cx="1197685" cy="1590675"/>
          </a:xfrm>
          <a:prstGeom prst="rect">
            <a:avLst/>
          </a:prstGeom>
          <a:noFill/>
        </p:spPr>
      </p:pic>
      <p:sp>
        <p:nvSpPr>
          <p:cNvPr id="2054" name="AutoShape 6" descr="data:image/jpeg;base64,/9j/4AAQSkZJRgABAQAAAQABAAD/2wCEAAkGBhQSERQUEhQWFRUWGRgXFxgYGRgZHBsaGB0aFxsYHBgYHSYfGRwkGxcXHy8gIycpLCwsFR4xNTAqNSYsLCkBCQoKBQUFDQUFDSkYEhgpKSkpKSkpKSkpKSkpKSkpKSkpKSkpKSkpKSkpKSkpKSkpKSkpKSkpKSkpKSkpKSkpKf/AABEIAO4AoAMBIgACEQEDEQH/xAAcAAACAwEBAQEAAAAAAAAAAAAFBgMEBwIBAAj/xAA+EAABAwIEBAQDBgQEBwEAAAABAgMRACEEBRIxBkFRYRMicYEykaEHFEKxwfAjUmLhFTPR8SRDU3KCkqIW/8QAFAEBAAAAAAAAAAAAAAAAAAAAAP/EABQRAQAAAAAAAAAAAAAAAAAAAAD/2gAMAwEAAhEDEQA/AFjMsWQpWqTG1VvvvhpTM6pne3rVXG4wlRn61RxmM1EE8ooLbWNWtwlRk9/0ohleJKgUFUBMketL2HxgSZ61Yw+b6JiL0DwXFIY1RcXPU1DhsYpSUKLhvY/WgLvGepot6RJETNQYXP8ASlIEEJvvQOjPieY+ITEaB+qjzpXSxiXnH5dMpn8Uc5gf61aZ4tTG31oV95BcUrWPMZ/fWga8vyTEOYcFzEwlMq0zJt1o/kmYLCMPO0lNudIzOKKhAWJ2saZMqzeG20Eg6VSbigYsTmQHi7j9a9YzNOlJUTp5xS3icQXNZBAna9dhR0AWkUDNlmeanFJuUiYBoRm3Fi0vobREJkx19apZehaVkmL0NxOUuKxHiWiOv0oGfh/PlLcUld/NMAkCiWJx6kvBKbA7iaUMnw7jb5UQNJPWaJ4x9SngpIkCgMcTZ6phEpi8WrrJuK/EcSkp06k/UUF4i1vBIQJiJqHCpWl1B02AoNDW9AkXNDMLxBrCTEGYP5V8MzhKSKCtFdvJ+KT85oMlxyQDJ2MkQZ5x7bUMeWORovnxRpTpJmTPL159aXsQDExag68VNRrdRVV2oaC8lSOZqfQ0R8VCSa8mgNow7X84qZGCaP8AzAPel9Kr17qoGb/D2rQ6n51cwWTtK2d23821JwNSBwwaB6Tw03v94/8AoV6rJUiIxBv/AFUiBRrsLi80D+jIjEjEq/8AareDy1xBJDwVIjzGfcXsazhDp6/WpFYg/wAx73I/3oNATkL/ACxJ36/3qROSYkbYhVZ6jGK/mV8zUicev+dXzNBoLWWYqf8APP0qwnKsVv4x+lZ0nMnP51/M1O1mz3/UX8zQaZhsFiv+qaL4bCYr/qfSsyyjOHfFRLiiJ6mmJvPXVOqAWQJgdKBNzBc/v3oc6qUiTar+OvPah6rgUEOIwsJSZBnaoHsGoECLkSIq5ikiExXGPegoKeQ3FAPcQQSDuK4irXjzrJuT13qd7T92T1n3oKPhGJgx1rxDZJAG5qb70rw9M2otw00HsSwgwI6UATTBPatMyH7P2UYD71jkK80FCElQWd9OokQgH0NqV8dg205kpKj/AA0uJKudhBI962zEFOYYE+ECUyIKrBRTMgReBtQKfDWQ4VSgEtNXv8IUf+3UqZHpWgtZPh0JA8FpI6FCB+lJLWVZph1pU20wGRAKW0pK4AiQDdXpVTOPtDUT4flSsCFBQUgz0hVh12vQNWe8B4XEI0eC2nykBaEgOInZSYgK9FVg3EORuYPErYWdRSbKEwoG4I9o9DTPhuNHmXAtKyb78hJ+E3PlIo99q+Mwz2Ew2ITKXlmW4AMpT8aVGLaSbeu1Blq0KSYUCPWvg5RXD45K3wcSCsBMAbV5iVsFmG0KC9W5PKgoEmB86mZVapMVhoSgjmK+batQE8lX5wTymieDxUqk9a44Py/xHL9D6VeypxpLjwWjV5jB6UC3jDvQxRopjEbmh624G0UFZ096rq/c1bCbgda6RgyXQnv+96AdJrk0QzjBFp0pj0qiKDy9dtLUDIJB7f2rsRVhvDHywJ1GAB1JA996D3DqsokklRAvzg8/c1+l+GsAljBsNoEBKBbufMT8zWD5jwa/h1YZLiUHxlQjw1pcBMgEakmAoGxHrvW7pxSGGkB1aEQABqUBsNr+1ATDlL3F3BDGYBJcKm3EfC4iNUH8JmyhUzPEqFGEkEdQQR8xVxvNUGwN6DH84+zXEYRWsAYpq4UEyhWmN/X0pYzLHFeHaaHwNuOKAN/jCfr5em9b3nGO0NqMTvWDuJKtUi2uQYFvitb1+lALSVf3qUFW1qPOZEUspdOyjERUmAyNbxIaQVEAki2w53oAaVKO9SIUqiqsqUlAcI8qjpB77VNl2WKdDuj8KZiCZ7WoIcI6tASpBIN9qv4MGZtferWVZO46hIbTMBRVPLt61ay3CKOqB8HxbUCZiVfv/apMUyn7uDeetRPm1UnX1RE2oJUsa3EAA3iw6UZwOVo+/oRCgCmSFbzQBOYOJIUkwRYEVy9nrynA4VHWLBXYUDLx6whGLQFARo/c0qM4tIDiShKtWyj+H0r7MMxceVqdOpQgAnoK4072Fr0BZnh1tYUW3dWlvUbc+lMDWEwysNhvjCtYJPuJFuVJrWoWCYkTzFqtsZi7CUCwgkDtzig07g3hrw8YS4khtgkMpUqZcUJ1gHlEk97UN404UxS8QoreKkkkgwTbp0FHsDx41i2WlJCkPtpBcBEJ5JJSr8QJv70x4F0OthSzPb970CVwHwo6cUdYKWACb7qJ2HLvVLibF4hvELQ0D5VWMm4mORrQ2eI8Oy74S1Q4Rq0gfCm0T6zNUcYyjEErRBSoyD+fvQBcmxzi8O404SpXmgqvcc0kgHT61Nwrw+y7g1NFv+IlQWtR6rnTpPYJ2qZOlBOlJJ29uY96XHuIsTgHFtNgEgBxyRqgXCE9gBNBoWb5UynBkKEJQAbUM4ZwJQkqwyEK1TJXIt0tSjjONsW62plaUlJSFGEkEj1qzl3HWKZQlCW0lIRqEpPw9aBxzZCG8DqW2khNyBsL7is/y7jJbDz/AN3ShKFmYIJuBuDVt7jXFPNBtbaShwE2Bkgb3oKGPEU3oZ0eJMRN4oGfhjilOHTrdQVF0knTG+53ojwln+GCHvFhK1uKUAQTY7XFL06GUq8MHTMi9uVSNtAH/IE6dfPbr6UCDif3/erTOPZlGpr4Ume55GquJttVIvKmaC43jGQghTUnXqHpvFWFY3BkrBZIlQIvy50HWpQsRvfavWMZpWlRSCAZI60BxONwZ8f+CSFFIR2HM9quHNMFLurD/wDLAT6/vnQPM86QtSS02EARI615ic5UvZKQQOQ/OgYxnWBKkSzs0QT3jausLm2CKG5ZKVJQoW70q/4u4eSTb+Wr2CzXEOKSltCCpZCEgJ3JsAPnQHcpxbRZ/hNKStIJWTMaCoC59SKZ2OKvuqUgp1dt4HYbk07DhxKsCcMsCVNBCikW1gAyI5BfzrKEtKbd8J/yrTInkeUjqOfvQSZ1njWKcW6V+C5p0glJEjoZ9aNcN5yAwhn8V4WCCk847W60M0OiwU24jfcT9RV7L0EqEi/IAc+g70BA41tsqU9qNiUhO5I29KlXnWC1LJaUoraGomTP9J73oDxg1i2MSlACdK0SggTcCVpM7KBPyil5Ge4gkCRJt8I5UGhpzfBagrwSJa0kwbRsmpsPm+DAQSyR/DIgg2A/DWfDOcTvIv5fh6VIrP8AE+U2vIB0W+dA/ZZneE8NrVhymAoDyzA9e9dYPOcIPB/gqGlRAsfKDN/SlIcXPrQlsJEk6Ra8+lW8pcxTmJSyqUDUkKOiClJMEiaBiweIw4TiFLaUUKJ0pg3HT1mjeEzJhZSPBUJbg+Q2A/DRhzBaWilB0kCxgG4G55GkLBcRZg4oABMkkQG4233oMoxZqkkH3omWkqMFUe019/gQLK1+IgQoAAm8daCHNcyU9oCglOhMDSOXU1QsQiALG/e9GcRw4gOAJeSoeHqPy23qlk+QuYpaWmElbhmBMAAbkk7DuaDpzEN+eGkjUBF9o51cweaFpRLaGhKAkzenLL/sVWog4h5KEwJS35lT6mAPrTllH2f4DDQUsJcWL63fOfkfKPlQImR5S9jPOnBs6dBRrJ0o9ZIv7U7cOcKNYDDgAJW9utyOu4TNwI586Pu4oBNrAbch/pVF/GSlQ53t6etAVwbkgjpy9aV+LcgSuVESnfuDtqBFwavYXMJWnSqIKQZ5jYyOlXM6zxnDsrcfMaE6ijdSuiUj8Um3vQZDleGLmO+6NvpnzSpTZJ8oKikQQkqtz6VquScPtYe6ZW5sXFwVe3JI7Csi4GAOP+8LlJ8XVEGE+IVSSRyExfvWocSZ0WkaUXWo6QRdI5mTttQcZngU40rTOkhSlNK5SkaL/wBJvWZOYJOHeKMQFIWkmQeh/EDzHcdq0vhtREzYgRtuJkGjmYZMzi2wl9tK7FIVspM76VbigzrKOJUpabblkpSokagbzPOpcbnoUGglxj+EvWBptzt9aZT9m2HS2lKNStC9YmCT/SbX/tS0cgSjGLhskQTpUCmJ7UA5GYjxw8HG0lK9Y0ptJ9aY2eKh4jq3H0StAAhEWE7e9Usi4SZW0/4i0oMwkHcc59KM4jhjCtrbLz6EpLWkCQJPW9BQ4a4lQwT46lr1GQoqJgehO1NeF4uw5M60gEn1vS9k3D2HcQoF1J82lEwJAO9zcGjZ4QZStJECVyR2jb50GF4m31NU3XgT3FFMW3yqk3glLVCQSd7dBQVxiRPqK0v7N8CpnDKxAAl4wmTfw0cwOepRP/rWdM4AuLSgC61JSPVRitjcwMQnDKA8MBABIvphIHbb60B9Gb2BOxG/evVY7mNu1Lb6lBohyfEQUqIjYTCiDeRBvH0q0w+Dpi/T/U3/ADoCOYHU2oBUSCNVjB5GOxj5UhM5vj28U3h30IfDqgPF0EW3UTAtAkn0p2WQQTyHflBoHmmbowo8Z0EoBgqBhQC5GpIG5v8AWaCwwykLJQYVzEkiOgk2i1LX2r54SjBIMTDylRBNilCSfWCYpiw+NS9/EbKHUKggogKHqmRJHadqW/tAycPMeIi7jMkWglH4kkbiN/agIfY9h0LcxJI1BTbchVx8REfK1FM9d8Z5egBLTALaIsCo/GqBbeBPagf2KZkEpxiI82htxPUgFSIj1Uk+9G3MElbqWkknSQtek2ncA9b8qDvDuqwzS1u6iEaSQgalFKrc/XkKJ8L8TnFOqSllbTSEynXuozzHKOlEWm0NtlS4AE6iTuOfrt86ky9pI8ydjt6d5oCwrl5tKxCwFDv/AK8qidctVdx4xYXFBnHFONXhMU60G0KQQlSSd4VfpvQt3iRS41stqCbCaeuJ8Ggll5QBIltQMXFyn3F6CHLUn8KOZ5bUHjefraaToZbOsTcG3pVzB8Uu6dHhtnuQbVFgsOVWOgBNhcUWwGFTIjwyZiLSSe1Bk2Iamq2F1JWIJB7UQxTShsJj3qqtbguANqAxwphf+LQo/C2lSzzuBA3F7mmVTSFLCo0OCZ02mdiU7K6361T4Iw6iw84qNRVoG3wpGogR3Im/KqWPzJTatR1NjYGxI3sQPWN6CzxHnamkobJlLgIJO3r2NXskxiTpUCCIPTl/vSlxTj1LS34vnRKoI31EWMx0mpuEsfIAgWG8wbn6+lBoZc1SLA7DuOV/nQnPsoTiGSg7E+sAbe4IomyhQ36TeTHt71ytcWjccyfnH9qDHsZkr+DdOhSgP5kEjrExTfw/xi8pOl9AfHUABwfo56WPrTZjcK2sQrTewEja9xVVjChoFIgg7RERzE9SOdBFw1l+FwLK3i+2jxiVIWqQQ1yQlJvvc25RyqPFfafhmUlOGSvEL6keGknqeZ+VKedZCp4qeeeIEwhJGyBZKREge1FODuDgpetwSAbCgtYXBYzMFpdxCtCAQUtiyR0OnmfWa03ANwkJvaqXgAQBHp7RVlt4j9xQW1kbnlvQz/EuW5JMRcxMcqo5tmgbQpUwR+9+X96T8Fnqy4kNm++8bmT+dBoWYZP4uHU2uNSoUJ/CRce8SD60tDhJMzqSP/Km3LVykFwyefT+9KvFWKYWtWHUnwi2fiT0gRQdYThNIMrUkjoFfSmXKciwwIUhu4vJk0k5RlDLiwhK3FKJt7XrS8JhwlIE3i9B+fcU2ev51RWyTck0axTI6+1e5LgQ4+0giRqClb2SnzK+goGDBYJbLOHbSopUlJUrbdZ1XHWCB7V7mi9TcOJ335x6naief4qSVohU3OxPX2sIm1LDmNW8kpEDTaJHtYb0AzEYPx0uMtXBlSREDUkyLnaw39ab+CeDGmkyuXViCbkIEzZI3UO9qEZax4KQViFmCv0OyOkwZ9aZsi4iEaem3cJ/XlFA7YXBISmAlIHYAVQzbKUqEhIva1j/AHomxiAUgyPnQzMM2Skwu07b8u9Ap5ll6253MmAR+vIR2oNgmiJGqbmZBmI+R3pqxucMr8iVEqMm2yRtegbryQVgjzpF+cg7EC5PyoA+G4fXiHAY/gpHxRHtHSnnL0IaQkCTNgkbk+1CDj1IWhpaS2nTJJiYsZhJMbixvepsa84ZKUwQRoURPp5d4PPt6UBsFZHmATP8xSne453NfLIA/wA1vbbWm/z5Uu4f7RMFpClMEu7KQlsKgixgncUayvjfBvGPK0vkl1ARPoqIPLnQLnGSF+ApSFNrSNwhYJHKYBnnS7kOlK5Hmg0+Z1jsM5hng/oSpJUypQQUlLt4AJEmLEkWrPuHMsdWNQEJ5mY2F/8Aegf8tzQqAFwkxa5271b4gwaVPAkXcQDMdLGlzC48ocE7J9fl8qaXsQHmAoGVNnUQOhsf0NB3wzlKUrU5Gw0j13P6UytWmRVfKWNDKAdyJPqb1cigwfEp9qJZIgoQoo/zHDpB/lQLq+Zge1UXWyYA32tRx3MUYBrRCXMRHmm6UXnSANyJ360EKcrxChKdZgz8Ji/0+tCn8DiWnAXEQCbwRsT1HWq2N4qxmIOlK3FDbS2CbeiRQnGZRjEjxHGX9IvJQu0X6W2O9Afx2K1JlcKvBF9gdNx7TV/LMNCAbEkfn2+VVcThYEi6VjWk9iAQf30pjyzLNUTM2t2oO2MxWgADZINtxVDFY1x7cgDub3t7RvTcjhcLIUVFI6RJNU8dkISCqPKLSYBoAnDzaEq2AiZVM7725mrDiAVEGBaSr8UXEd9/pUTeG0rKhblvy5+tStlclZSQFDSkkd9pjfY+9BX4YyJTJcViHA+pcJbCgTpAJOoidzYe1G14dKGwADaO8SZ3PrVfBYVQUCogiOsfTnyqXEYsagJO9u6hyA57UA3DZA2VSYvfYAz0kcudeZplLCXGgUlZGtyIEaUpM+s6kiietJFxsPS3tQheI14pskSNDjZk8lQoEe6frQLeaYNQwsrcK1AgCfw+YJ9zAAne1X8pxwQhKQByFyOYj86m4uWE4QAC+pAPpqUR9RSth3aDQ8v4acXJUR15f7Ucy7JUtLBU5OoFOnkQqOm5tvWb4DiB1uIWoDpP0inrh7iZL4CHwJEQqIIjaelA7Jr4rHUfOvAZrzQKDGcMvS4hQ3B1X7XqXF5wy4sEYNLj6jAkqIKuujb51GSBJ7H8qJZNkp8ErCg34khbp3SjYIT3VEmN7UFNbylLDS3XFuEgDDYIBCR2U6BAjnE+pos1keLSmEfdcPMlSVOOvLVNoWsgzbVYWo3lLLLDQDP8MKm5guL7+pPXYbUWQ4lsWGn85PfnQIOHwiAE4d8tpVP8JSVSjzX8IkgKSCZ0kiPwztTtlGVlJggiOtRYzDIxOptxAcH4rABA3BKj1ImB8oq5hsubLSGwpRSi6VaiT/3TQV834pDLgaS2tx1SSUoQNSieVhsO5oI7lOKcl/GrAUoaWmE3CCfopfptRP8A/JLZeViMK9Dy0lKi/K0kG/wp6ECqmU8KOpxKX8di/HWmShAGhCVciAeQHKKAnh+HUIClOqC/JcGyRAuCRcp69qE8J5kzj2j4itLhJ8gURCR8JRO4ie9xRzP2lPYXEIZutadCYUBcxeeQvQ7hHgtrBoBMLeiCvknqEDkO+5oL/wDgoFgqUxABBkTuTe8biKVnWS2opWdSkq6HaRBn0NPC8SmQAQSTEAyR3I5DvQPiLKNUrT8UQb/h5fInegWMXjleZI80E25iO1UstwD3ieI75QU+QepEn5CKjdxqkOBUStNnEc7bLA5iN6sniVLnnWo/yhNhHOevL60EfFwP3Y2PlU2Sb7eb5XNAcqwTYhb5Onfwx8Su5PIUwu49047DLSuGlpSUoJOhSTZaVJNjqk7jptajGK+z6HnC00yUFUo8VTpgGDGlOwBmKChhsxKh/wAI2yP6U6Qv5L+L1BNVX8xxCvK6CmORTp+dqZBws0EebCJJTGpeHWpCp6hCrmPeak8BxpsOahjMN1IhxA5z1jmOVAf4YxZXhkFVyCU/Lb6UVmh+RraLILF0Eki/M8j09Kv6r/CfW1BjhTv39edcjFKW4lqYQCABMAG14q/iGEJtJNUHm9DgcE6QCq/WNqAzh80BdBVskW7BOx2qzjM7lUTYwBtYc/zpTOJAkJO4/MRUaMYdM9AYH0oGXLOPQhpaNFy45J94G/8ASAPahK+K3UL1NKI6Dl6RSni3yh1cczO++oA1yrMh0NA7v/aLiVNaSE6uak2n2G1AMRmbzkla1H3P0FC2sytcHfqa7VmAO35zQXsPnjjLiVJcUII7zHKPYVtGTZmjEsIdRssXHQiyknuD+Yr8/vvSd570+fZXnxQ6rDLMJcBWg8gpPxAk7BQ+ooHnB5WU4xTm8g37Ki1rbgb9Ko8RcYobUWWSFL2WrknqkH+bvQPjPjwnUzhJA2W6LFX9LfbvzpawKQN56/vvQMrrAejxEhPcSFD0P5ml/O+HQFS0tSk3+LzR6GPrRdnF+UHb1t6V5icUCDIOx2oATKivAg7Kw7hSD/SqDE9Qa1XhTNk4rDIUY1p8qxOyhz9CKQsHw268ENIbVoUoKdXFhqIO+1kwPnTFhcoXgX1BJUGXE2UP5k3g+00DFjS62srR/EbjzN2BTH4kHmeorxeYBxsKYWEgGVEptN5S4ndM8zytXLWOChvIjnVTG6BLzJh4gWT+O+kgp5i9BY4dQylTvhy2onzszISoblHUbbcqOKVG9D8KsGzzaW1pOvkQSfxJPpv6VYcxzchJUJVtafSgXmsqSn8P0qHOMmS8ypsQkm6TGxG3tRtaTXCRfagx3McvcZWUOJ0q+h7g8wf0qsF+XvWxZnljb6NDqdQ3HIp7g8qzDi/hteC0kKK2lkpBIgpO+k94kyOlAt5qqVhQ5pH0t+lUVi9FHBrSgCJEzM/Qio8ThQg6QoLPbYe9BCwwSDbpyrrwyKuYfCq0SCk9fMQfSonE7gjYj396AfV3Ajzpk9d7VEtN/wBj8969SLg0BEoCoDZWVXDmoiNzBT0AED3ohgstWqJte+35351QwiIWqRM2/vV5GpJsTFtuVAfw2WRY70ewXDS3lArIQ0InqY5Afmal4IhWHeKkzKikjnZExPcmjGVvJdZR4SyERCkwCsc4Cjb5jlQWXc1YZSE6h0SkXJJ5ADcnrVHivE6MKCsDVI22BEz8qEYPDFONWMM2fESCZfJASmwOkRKiTzFF8yyU4kJaceVCRLqkAQpU+VMGyQLnqRQJyc9UOduxt9atZGH33gpuUgH4yLAfqaZ8FwThW48hWf6zP0iKOpRAAAgdBYekUAIlLmNQgOTpQsOJFjKdpEdVb1JnGDDOh0Kga0ggiZ723iOlEkMpQpxwkSogkmLAJSkAHp5Z96D5zm7K1IQuViQpOkjkYvPf86AsU14G6mIryKCBxNZl9qGN1vNMp/5QKlf9y4geoSP/AKrVAi4rGMxQXXnHFRK1LUfmQB+VAIwz4SoKIkab+tROuSbJAEzV4YS8TXyMKJoKpxy4IhM/69hXyMP5bHlHed6tOYPnb/SvWmASP3zoKBYkc688E9J9KKtsC9et4cAmg6ZZOlBiTEG3OrzHQiOtdZbASr+lUj3E1dXhxEi0/nQd4PFuMnW0qD+7H5c6lddUCXmTF5WiYvzI5G/Kq7BiUxP7muMfeeVuVqAjmHGC1JTp/wAwSNXMAgWt6U75Bgi1h20quojUs8ypVzPzis94dy8OYlpJ2mT/AON/0rU5oPjXk17NfUEGMwgcTpUN+lBnuEE6goKIjlE996Yq+oP/2Q=="/>
          <p:cNvSpPr>
            <a:spLocks noChangeAspect="1" noChangeArrowheads="1"/>
          </p:cNvSpPr>
          <p:nvPr/>
        </p:nvSpPr>
        <p:spPr bwMode="auto">
          <a:xfrm>
            <a:off x="63500" y="-1090613"/>
            <a:ext cx="1524000" cy="2266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6" name="AutoShape 8" descr="data:image/jpeg;base64,/9j/4AAQSkZJRgABAQAAAQABAAD/2wCEAAkGBhQSERQUEhQWFRUWGRgXFxgYGRgZHBsaGB0aFxsYHBgYHSYfGRwkGxcXHy8gIycpLCwsFR4xNTAqNSYsLCkBCQoKBQUFDQUFDSkYEhgpKSkpKSkpKSkpKSkpKSkpKSkpKSkpKSkpKSkpKSkpKSkpKSkpKSkpKSkpKSkpKSkpKf/AABEIAO4AoAMBIgACEQEDEQH/xAAcAAACAwEBAQEAAAAAAAAAAAAFBgMEBwIBAAj/xAA+EAABAwIEBAQDBgQEBwEAAAABAgMRACEEBRIxBkFRYRMicYEykaEHFEKxwfAjUmLhFTPR8SRDU3KCkqIW/8QAFAEBAAAAAAAAAAAAAAAAAAAAAP/EABQRAQAAAAAAAAAAAAAAAAAAAAD/2gAMAwEAAhEDEQA/AFjMsWQpWqTG1VvvvhpTM6pne3rVXG4wlRn61RxmM1EE8ooLbWNWtwlRk9/0ohleJKgUFUBMketL2HxgSZ61Yw+b6JiL0DwXFIY1RcXPU1DhsYpSUKLhvY/WgLvGepot6RJETNQYXP8ASlIEEJvvQOjPieY+ITEaB+qjzpXSxiXnH5dMpn8Uc5gf61aZ4tTG31oV95BcUrWPMZ/fWga8vyTEOYcFzEwlMq0zJt1o/kmYLCMPO0lNudIzOKKhAWJ2saZMqzeG20Eg6VSbigYsTmQHi7j9a9YzNOlJUTp5xS3icQXNZBAna9dhR0AWkUDNlmeanFJuUiYBoRm3Fi0vobREJkx19apZehaVkmL0NxOUuKxHiWiOv0oGfh/PlLcUld/NMAkCiWJx6kvBKbA7iaUMnw7jb5UQNJPWaJ4x9SngpIkCgMcTZ6phEpi8WrrJuK/EcSkp06k/UUF4i1vBIQJiJqHCpWl1B02AoNDW9AkXNDMLxBrCTEGYP5V8MzhKSKCtFdvJ+KT85oMlxyQDJ2MkQZ5x7bUMeWORovnxRpTpJmTPL159aXsQDExag68VNRrdRVV2oaC8lSOZqfQ0R8VCSa8mgNow7X84qZGCaP8AzAPel9Kr17qoGb/D2rQ6n51cwWTtK2d23821JwNSBwwaB6Tw03v94/8AoV6rJUiIxBv/AFUiBRrsLi80D+jIjEjEq/8AareDy1xBJDwVIjzGfcXsazhDp6/WpFYg/wAx73I/3oNATkL/ACxJ36/3qROSYkbYhVZ6jGK/mV8zUicev+dXzNBoLWWYqf8APP0qwnKsVv4x+lZ0nMnP51/M1O1mz3/UX8zQaZhsFiv+qaL4bCYr/qfSsyyjOHfFRLiiJ6mmJvPXVOqAWQJgdKBNzBc/v3oc6qUiTar+OvPah6rgUEOIwsJSZBnaoHsGoECLkSIq5ikiExXGPegoKeQ3FAPcQQSDuK4irXjzrJuT13qd7T92T1n3oKPhGJgx1rxDZJAG5qb70rw9M2otw00HsSwgwI6UATTBPatMyH7P2UYD71jkK80FCElQWd9OokQgH0NqV8dg205kpKj/AA0uJKudhBI962zEFOYYE+ECUyIKrBRTMgReBtQKfDWQ4VSgEtNXv8IUf+3UqZHpWgtZPh0JA8FpI6FCB+lJLWVZph1pU20wGRAKW0pK4AiQDdXpVTOPtDUT4flSsCFBQUgz0hVh12vQNWe8B4XEI0eC2nykBaEgOInZSYgK9FVg3EORuYPErYWdRSbKEwoG4I9o9DTPhuNHmXAtKyb78hJ+E3PlIo99q+Mwz2Ew2ITKXlmW4AMpT8aVGLaSbeu1Blq0KSYUCPWvg5RXD45K3wcSCsBMAbV5iVsFmG0KC9W5PKgoEmB86mZVapMVhoSgjmK+batQE8lX5wTymieDxUqk9a44Py/xHL9D6VeypxpLjwWjV5jB6UC3jDvQxRopjEbmh624G0UFZ096rq/c1bCbgda6RgyXQnv+96AdJrk0QzjBFp0pj0qiKDy9dtLUDIJB7f2rsRVhvDHywJ1GAB1JA996D3DqsokklRAvzg8/c1+l+GsAljBsNoEBKBbufMT8zWD5jwa/h1YZLiUHxlQjw1pcBMgEakmAoGxHrvW7pxSGGkB1aEQABqUBsNr+1ATDlL3F3BDGYBJcKm3EfC4iNUH8JmyhUzPEqFGEkEdQQR8xVxvNUGwN6DH84+zXEYRWsAYpq4UEyhWmN/X0pYzLHFeHaaHwNuOKAN/jCfr5em9b3nGO0NqMTvWDuJKtUi2uQYFvitb1+lALSVf3qUFW1qPOZEUspdOyjERUmAyNbxIaQVEAki2w53oAaVKO9SIUqiqsqUlAcI8qjpB77VNl2WKdDuj8KZiCZ7WoIcI6tASpBIN9qv4MGZtferWVZO46hIbTMBRVPLt61ay3CKOqB8HxbUCZiVfv/apMUyn7uDeetRPm1UnX1RE2oJUsa3EAA3iw6UZwOVo+/oRCgCmSFbzQBOYOJIUkwRYEVy9nrynA4VHWLBXYUDLx6whGLQFARo/c0qM4tIDiShKtWyj+H0r7MMxceVqdOpQgAnoK4072Fr0BZnh1tYUW3dWlvUbc+lMDWEwysNhvjCtYJPuJFuVJrWoWCYkTzFqtsZi7CUCwgkDtzig07g3hrw8YS4khtgkMpUqZcUJ1gHlEk97UN404UxS8QoreKkkkgwTbp0FHsDx41i2WlJCkPtpBcBEJ5JJSr8QJv70x4F0OthSzPb970CVwHwo6cUdYKWACb7qJ2HLvVLibF4hvELQ0D5VWMm4mORrQ2eI8Oy74S1Q4Rq0gfCm0T6zNUcYyjEErRBSoyD+fvQBcmxzi8O404SpXmgqvcc0kgHT61Nwrw+y7g1NFv+IlQWtR6rnTpPYJ2qZOlBOlJJ29uY96XHuIsTgHFtNgEgBxyRqgXCE9gBNBoWb5UynBkKEJQAbUM4ZwJQkqwyEK1TJXIt0tSjjONsW62plaUlJSFGEkEj1qzl3HWKZQlCW0lIRqEpPw9aBxzZCG8DqW2khNyBsL7is/y7jJbDz/AN3ShKFmYIJuBuDVt7jXFPNBtbaShwE2Bkgb3oKGPEU3oZ0eJMRN4oGfhjilOHTrdQVF0knTG+53ojwln+GCHvFhK1uKUAQTY7XFL06GUq8MHTMi9uVSNtAH/IE6dfPbr6UCDif3/erTOPZlGpr4Ume55GquJttVIvKmaC43jGQghTUnXqHpvFWFY3BkrBZIlQIvy50HWpQsRvfavWMZpWlRSCAZI60BxONwZ8f+CSFFIR2HM9quHNMFLurD/wDLAT6/vnQPM86QtSS02EARI615ic5UvZKQQOQ/OgYxnWBKkSzs0QT3jausLm2CKG5ZKVJQoW70q/4u4eSTb+Wr2CzXEOKSltCCpZCEgJ3JsAPnQHcpxbRZ/hNKStIJWTMaCoC59SKZ2OKvuqUgp1dt4HYbk07DhxKsCcMsCVNBCikW1gAyI5BfzrKEtKbd8J/yrTInkeUjqOfvQSZ1njWKcW6V+C5p0glJEjoZ9aNcN5yAwhn8V4WCCk847W60M0OiwU24jfcT9RV7L0EqEi/IAc+g70BA41tsqU9qNiUhO5I29KlXnWC1LJaUoraGomTP9J73oDxg1i2MSlACdK0SggTcCVpM7KBPyil5Ge4gkCRJt8I5UGhpzfBagrwSJa0kwbRsmpsPm+DAQSyR/DIgg2A/DWfDOcTvIv5fh6VIrP8AE+U2vIB0W+dA/ZZneE8NrVhymAoDyzA9e9dYPOcIPB/gqGlRAsfKDN/SlIcXPrQlsJEk6Ra8+lW8pcxTmJSyqUDUkKOiClJMEiaBiweIw4TiFLaUUKJ0pg3HT1mjeEzJhZSPBUJbg+Q2A/DRhzBaWilB0kCxgG4G55GkLBcRZg4oABMkkQG4233oMoxZqkkH3omWkqMFUe019/gQLK1+IgQoAAm8daCHNcyU9oCglOhMDSOXU1QsQiALG/e9GcRw4gOAJeSoeHqPy23qlk+QuYpaWmElbhmBMAAbkk7DuaDpzEN+eGkjUBF9o51cweaFpRLaGhKAkzenLL/sVWog4h5KEwJS35lT6mAPrTllH2f4DDQUsJcWL63fOfkfKPlQImR5S9jPOnBs6dBRrJ0o9ZIv7U7cOcKNYDDgAJW9utyOu4TNwI586Pu4oBNrAbch/pVF/GSlQ53t6etAVwbkgjpy9aV+LcgSuVESnfuDtqBFwavYXMJWnSqIKQZ5jYyOlXM6zxnDsrcfMaE6ijdSuiUj8Um3vQZDleGLmO+6NvpnzSpTZJ8oKikQQkqtz6VquScPtYe6ZW5sXFwVe3JI7Csi4GAOP+8LlJ8XVEGE+IVSSRyExfvWocSZ0WkaUXWo6QRdI5mTttQcZngU40rTOkhSlNK5SkaL/wBJvWZOYJOHeKMQFIWkmQeh/EDzHcdq0vhtREzYgRtuJkGjmYZMzi2wl9tK7FIVspM76VbigzrKOJUpabblkpSokagbzPOpcbnoUGglxj+EvWBptzt9aZT9m2HS2lKNStC9YmCT/SbX/tS0cgSjGLhskQTpUCmJ7UA5GYjxw8HG0lK9Y0ptJ9aY2eKh4jq3H0StAAhEWE7e9Usi4SZW0/4i0oMwkHcc59KM4jhjCtrbLz6EpLWkCQJPW9BQ4a4lQwT46lr1GQoqJgehO1NeF4uw5M60gEn1vS9k3D2HcQoF1J82lEwJAO9zcGjZ4QZStJECVyR2jb50GF4m31NU3XgT3FFMW3yqk3glLVCQSd7dBQVxiRPqK0v7N8CpnDKxAAl4wmTfw0cwOepRP/rWdM4AuLSgC61JSPVRitjcwMQnDKA8MBABIvphIHbb60B9Gb2BOxG/evVY7mNu1Lb6lBohyfEQUqIjYTCiDeRBvH0q0w+Dpi/T/U3/ADoCOYHU2oBUSCNVjB5GOxj5UhM5vj28U3h30IfDqgPF0EW3UTAtAkn0p2WQQTyHflBoHmmbowo8Z0EoBgqBhQC5GpIG5v8AWaCwwykLJQYVzEkiOgk2i1LX2r54SjBIMTDylRBNilCSfWCYpiw+NS9/EbKHUKggogKHqmRJHadqW/tAycPMeIi7jMkWglH4kkbiN/agIfY9h0LcxJI1BTbchVx8REfK1FM9d8Z5egBLTALaIsCo/GqBbeBPagf2KZkEpxiI82htxPUgFSIj1Uk+9G3MElbqWkknSQtek2ncA9b8qDvDuqwzS1u6iEaSQgalFKrc/XkKJ8L8TnFOqSllbTSEynXuozzHKOlEWm0NtlS4AE6iTuOfrt86ky9pI8ydjt6d5oCwrl5tKxCwFDv/AK8qidctVdx4xYXFBnHFONXhMU60G0KQQlSSd4VfpvQt3iRS41stqCbCaeuJ8Ggll5QBIltQMXFyn3F6CHLUn8KOZ5bUHjefraaToZbOsTcG3pVzB8Uu6dHhtnuQbVFgsOVWOgBNhcUWwGFTIjwyZiLSSe1Bk2Iamq2F1JWIJB7UQxTShsJj3qqtbguANqAxwphf+LQo/C2lSzzuBA3F7mmVTSFLCo0OCZ02mdiU7K6361T4Iw6iw84qNRVoG3wpGogR3Im/KqWPzJTatR1NjYGxI3sQPWN6CzxHnamkobJlLgIJO3r2NXskxiTpUCCIPTl/vSlxTj1LS34vnRKoI31EWMx0mpuEsfIAgWG8wbn6+lBoZc1SLA7DuOV/nQnPsoTiGSg7E+sAbe4IomyhQ36TeTHt71ytcWjccyfnH9qDHsZkr+DdOhSgP5kEjrExTfw/xi8pOl9AfHUABwfo56WPrTZjcK2sQrTewEja9xVVjChoFIgg7RERzE9SOdBFw1l+FwLK3i+2jxiVIWqQQ1yQlJvvc25RyqPFfafhmUlOGSvEL6keGknqeZ+VKedZCp4qeeeIEwhJGyBZKREge1FODuDgpetwSAbCgtYXBYzMFpdxCtCAQUtiyR0OnmfWa03ANwkJvaqXgAQBHp7RVlt4j9xQW1kbnlvQz/EuW5JMRcxMcqo5tmgbQpUwR+9+X96T8Fnqy4kNm++8bmT+dBoWYZP4uHU2uNSoUJ/CRce8SD60tDhJMzqSP/Km3LVykFwyefT+9KvFWKYWtWHUnwi2fiT0gRQdYThNIMrUkjoFfSmXKciwwIUhu4vJk0k5RlDLiwhK3FKJt7XrS8JhwlIE3i9B+fcU2ev51RWyTck0axTI6+1e5LgQ4+0giRqClb2SnzK+goGDBYJbLOHbSopUlJUrbdZ1XHWCB7V7mi9TcOJ335x6naief4qSVohU3OxPX2sIm1LDmNW8kpEDTaJHtYb0AzEYPx0uMtXBlSREDUkyLnaw39ab+CeDGmkyuXViCbkIEzZI3UO9qEZax4KQViFmCv0OyOkwZ9aZsi4iEaem3cJ/XlFA7YXBISmAlIHYAVQzbKUqEhIva1j/AHomxiAUgyPnQzMM2Skwu07b8u9Ap5ll6253MmAR+vIR2oNgmiJGqbmZBmI+R3pqxucMr8iVEqMm2yRtegbryQVgjzpF+cg7EC5PyoA+G4fXiHAY/gpHxRHtHSnnL0IaQkCTNgkbk+1CDj1IWhpaS2nTJJiYsZhJMbixvepsa84ZKUwQRoURPp5d4PPt6UBsFZHmATP8xSne453NfLIA/wA1vbbWm/z5Uu4f7RMFpClMEu7KQlsKgixgncUayvjfBvGPK0vkl1ARPoqIPLnQLnGSF+ApSFNrSNwhYJHKYBnnS7kOlK5Hmg0+Z1jsM5hng/oSpJUypQQUlLt4AJEmLEkWrPuHMsdWNQEJ5mY2F/8Aegf8tzQqAFwkxa5271b4gwaVPAkXcQDMdLGlzC48ocE7J9fl8qaXsQHmAoGVNnUQOhsf0NB3wzlKUrU5Gw0j13P6UytWmRVfKWNDKAdyJPqb1cigwfEp9qJZIgoQoo/zHDpB/lQLq+Zge1UXWyYA32tRx3MUYBrRCXMRHmm6UXnSANyJ360EKcrxChKdZgz8Ji/0+tCn8DiWnAXEQCbwRsT1HWq2N4qxmIOlK3FDbS2CbeiRQnGZRjEjxHGX9IvJQu0X6W2O9Afx2K1JlcKvBF9gdNx7TV/LMNCAbEkfn2+VVcThYEi6VjWk9iAQf30pjyzLNUTM2t2oO2MxWgADZINtxVDFY1x7cgDub3t7RvTcjhcLIUVFI6RJNU8dkISCqPKLSYBoAnDzaEq2AiZVM7725mrDiAVEGBaSr8UXEd9/pUTeG0rKhblvy5+tStlclZSQFDSkkd9pjfY+9BX4YyJTJcViHA+pcJbCgTpAJOoidzYe1G14dKGwADaO8SZ3PrVfBYVQUCogiOsfTnyqXEYsagJO9u6hyA57UA3DZA2VSYvfYAz0kcudeZplLCXGgUlZGtyIEaUpM+s6kiietJFxsPS3tQheI14pskSNDjZk8lQoEe6frQLeaYNQwsrcK1AgCfw+YJ9zAAne1X8pxwQhKQByFyOYj86m4uWE4QAC+pAPpqUR9RSth3aDQ8v4acXJUR15f7Ucy7JUtLBU5OoFOnkQqOm5tvWb4DiB1uIWoDpP0inrh7iZL4CHwJEQqIIjaelA7Jr4rHUfOvAZrzQKDGcMvS4hQ3B1X7XqXF5wy4sEYNLj6jAkqIKuujb51GSBJ7H8qJZNkp8ErCg34khbp3SjYIT3VEmN7UFNbylLDS3XFuEgDDYIBCR2U6BAjnE+pos1keLSmEfdcPMlSVOOvLVNoWsgzbVYWo3lLLLDQDP8MKm5guL7+pPXYbUWQ4lsWGn85PfnQIOHwiAE4d8tpVP8JSVSjzX8IkgKSCZ0kiPwztTtlGVlJggiOtRYzDIxOptxAcH4rABA3BKj1ImB8oq5hsubLSGwpRSi6VaiT/3TQV834pDLgaS2tx1SSUoQNSieVhsO5oI7lOKcl/GrAUoaWmE3CCfopfptRP8A/JLZeViMK9Dy0lKi/K0kG/wp6ECqmU8KOpxKX8di/HWmShAGhCVciAeQHKKAnh+HUIClOqC/JcGyRAuCRcp69qE8J5kzj2j4itLhJ8gURCR8JRO4ie9xRzP2lPYXEIZutadCYUBcxeeQvQ7hHgtrBoBMLeiCvknqEDkO+5oL/wDgoFgqUxABBkTuTe8biKVnWS2opWdSkq6HaRBn0NPC8SmQAQSTEAyR3I5DvQPiLKNUrT8UQb/h5fInegWMXjleZI80E25iO1UstwD3ieI75QU+QepEn5CKjdxqkOBUStNnEc7bLA5iN6sniVLnnWo/yhNhHOevL60EfFwP3Y2PlU2Sb7eb5XNAcqwTYhb5Onfwx8Su5PIUwu49047DLSuGlpSUoJOhSTZaVJNjqk7jptajGK+z6HnC00yUFUo8VTpgGDGlOwBmKChhsxKh/wAI2yP6U6Qv5L+L1BNVX8xxCvK6CmORTp+dqZBws0EebCJJTGpeHWpCp6hCrmPeak8BxpsOahjMN1IhxA5z1jmOVAf4YxZXhkFVyCU/Lb6UVmh+RraLILF0Eki/M8j09Kv6r/CfW1BjhTv39edcjFKW4lqYQCABMAG14q/iGEJtJNUHm9DgcE6QCq/WNqAzh80BdBVskW7BOx2qzjM7lUTYwBtYc/zpTOJAkJO4/MRUaMYdM9AYH0oGXLOPQhpaNFy45J94G/8ASAPahK+K3UL1NKI6Dl6RSni3yh1cczO++oA1yrMh0NA7v/aLiVNaSE6uak2n2G1AMRmbzkla1H3P0FC2sytcHfqa7VmAO35zQXsPnjjLiVJcUII7zHKPYVtGTZmjEsIdRssXHQiyknuD+Yr8/vvSd570+fZXnxQ6rDLMJcBWg8gpPxAk7BQ+ooHnB5WU4xTm8g37Ki1rbgb9Ko8RcYobUWWSFL2WrknqkH+bvQPjPjwnUzhJA2W6LFX9LfbvzpawKQN56/vvQMrrAejxEhPcSFD0P5ml/O+HQFS0tSk3+LzR6GPrRdnF+UHb1t6V5icUCDIOx2oATKivAg7Kw7hSD/SqDE9Qa1XhTNk4rDIUY1p8qxOyhz9CKQsHw268ENIbVoUoKdXFhqIO+1kwPnTFhcoXgX1BJUGXE2UP5k3g+00DFjS62srR/EbjzN2BTH4kHmeorxeYBxsKYWEgGVEptN5S4ndM8zytXLWOChvIjnVTG6BLzJh4gWT+O+kgp5i9BY4dQylTvhy2onzszISoblHUbbcqOKVG9D8KsGzzaW1pOvkQSfxJPpv6VYcxzchJUJVtafSgXmsqSn8P0qHOMmS8ypsQkm6TGxG3tRtaTXCRfagx3McvcZWUOJ0q+h7g8wf0qsF+XvWxZnljb6NDqdQ3HIp7g8qzDi/hteC0kKK2lkpBIgpO+k94kyOlAt5qqVhQ5pH0t+lUVi9FHBrSgCJEzM/Qio8ThQg6QoLPbYe9BCwwSDbpyrrwyKuYfCq0SCk9fMQfSonE7gjYj396AfV3Ajzpk9d7VEtN/wBj8969SLg0BEoCoDZWVXDmoiNzBT0AED3ohgstWqJte+35351QwiIWqRM2/vV5GpJsTFtuVAfw2WRY70ewXDS3lArIQ0InqY5Afmal4IhWHeKkzKikjnZExPcmjGVvJdZR4SyERCkwCsc4Cjb5jlQWXc1YZSE6h0SkXJJ5ADcnrVHivE6MKCsDVI22BEz8qEYPDFONWMM2fESCZfJASmwOkRKiTzFF8yyU4kJaceVCRLqkAQpU+VMGyQLnqRQJyc9UOduxt9atZGH33gpuUgH4yLAfqaZ8FwThW48hWf6zP0iKOpRAAAgdBYekUAIlLmNQgOTpQsOJFjKdpEdVb1JnGDDOh0Kga0ggiZ723iOlEkMpQpxwkSogkmLAJSkAHp5Z96D5zm7K1IQuViQpOkjkYvPf86AsU14G6mIryKCBxNZl9qGN1vNMp/5QKlf9y4geoSP/AKrVAi4rGMxQXXnHFRK1LUfmQB+VAIwz4SoKIkab+tROuSbJAEzV4YS8TXyMKJoKpxy4IhM/69hXyMP5bHlHed6tOYPnb/SvWmASP3zoKBYkc688E9J9KKtsC9et4cAmg6ZZOlBiTEG3OrzHQiOtdZbASr+lUj3E1dXhxEi0/nQd4PFuMnW0qD+7H5c6lddUCXmTF5WiYvzI5G/Kq7BiUxP7muMfeeVuVqAjmHGC1JTp/wAwSNXMAgWt6U75Bgi1h20quojUs8ypVzPzis94dy8OYlpJ2mT/AON/0rU5oPjXk17NfUEGMwgcTpUN+lBnuEE6goKIjlE996Yq+oP/2Q=="/>
          <p:cNvSpPr>
            <a:spLocks noChangeAspect="1" noChangeArrowheads="1"/>
          </p:cNvSpPr>
          <p:nvPr/>
        </p:nvSpPr>
        <p:spPr bwMode="auto">
          <a:xfrm>
            <a:off x="63500" y="-1090613"/>
            <a:ext cx="1524000" cy="2266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8" name="Picture 10" descr="http://t2.gstatic.com/images?q=tbn:ANd9GcTcKK3_5RLD9AUu9YTpl6c5wq4z_4a_FEzVHUJ4h0l-AzURRpGQa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200" y="4191000"/>
            <a:ext cx="1143000" cy="17012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Periodic Law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States that: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that the properties of elements are periodic functions of the elements’ atomic numbers.</a:t>
            </a:r>
          </a:p>
          <a:p>
            <a:pPr lvl="0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Which means: When arranged by atomic number it has similar properties and regular intervals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19458" name="Picture 2" descr="http://t3.gstatic.com/images?q=tbn:ANd9GcQKede8JKoispHq572tC4CrLZDT1BL1OMjweDgTxXjXUV_y1IX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4767626"/>
            <a:ext cx="3124200" cy="20903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Rows &amp;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Rows of a periodic table are called </a:t>
            </a:r>
            <a:r>
              <a:rPr lang="en-US" sz="2400" u="sng" dirty="0" smtClean="0"/>
              <a:t>P</a:t>
            </a:r>
            <a:r>
              <a:rPr lang="en-US" sz="2400" u="sng" dirty="0" smtClean="0"/>
              <a:t>eriods</a:t>
            </a:r>
          </a:p>
          <a:p>
            <a:r>
              <a:rPr lang="en-US" sz="2400" dirty="0" smtClean="0"/>
              <a:t>The Columns of the periodic table are called </a:t>
            </a:r>
            <a:r>
              <a:rPr lang="en-US" sz="2400" u="sng" dirty="0" smtClean="0"/>
              <a:t>G</a:t>
            </a:r>
            <a:r>
              <a:rPr lang="en-US" sz="2400" u="sng" dirty="0" smtClean="0"/>
              <a:t>roups</a:t>
            </a:r>
            <a:endParaRPr lang="en-US" sz="2400" u="sng" dirty="0"/>
          </a:p>
        </p:txBody>
      </p:sp>
      <p:sp>
        <p:nvSpPr>
          <p:cNvPr id="21506" name="AutoShape 2" descr="data:image/jpeg;base64,/9j/4AAQSkZJRgABAQAAAQABAAD/2wCEAAkGBhQSEBIUERQREBEQFhcWERgSECEUFhoUFBwVGRMQGBYdHyYqGCUlGRYVKzsjLycpMTgwFSoyNTwqNSc3LCoBCQoKDgwOGg8PGjIkHyU1NCwsLy0qNTMyMiwsNTU1LCwvLCw2MS8pKi4vLSwsLCwpKjUsLCwsKSwsLCwvLCksLP/AABEIAJAAwAMBIgACEQEDEQH/xAAcAAACAwEBAQEAAAAAAAAAAAAABQQGBwgDAgH/xABSEAABAwIDAgcHDQ8DBAMAAAABAgMEABEGEiEFExQiMTRBdLMHIzI1UWFzFSRCQ1RicYGTsrTC0xYlM0RSU2SDkZSVodHS1HKCkhfB4fBjpLH/xAAbAQEBAAIDAQAAAAAAAAAAAAAABQEGAgMHBP/EADARAAIABAMFBwQDAQAAAAAAAAABAgMEEQUSYRMhMUFRBhQyUnGxwWKB0fAiM5Ej/9oADAMBAAIRAxEAPwDca/L0mxp4tndVkdkuucuAN/m2/kx/Svnnz1JtdcSzheEx4jnyxJZbcdb/AIOp6Kq3cwFtkxbaAJXa3pHNKtNd6d1ckRw5YnD0CiiisnEKKKWIxEyZSoqStTyEhTmVslCAoEpClgWSSAbAnooBnRSWdi5horvvVJZUUyFoaUpDRASo7w20GVQN9dK89t40jxSneb1YUjeqUy0XUoaJsHVlPgpJvr5j5KxdGLofUUqRiZhTim21F1xLAkBKEklTSvBKTyEnTS/SKhN44YWlgspefMptTrSW2+MUIICycxAFiQLXpdC6LFRSBvHEUtKWVqbKVlpTa2yHt6LHchq2ZSrEaAHlptAnB1GcJcbF7WdbLavhymlxdEmiiismQooooAooooAr8vX7WCd0+OlW1ZGZKFEJZ8JAV7WnTUV2ype0iyn1UlM6mapadje70VincbYSnaS8qUpvFcvlSE+2xvIK2usTZezicJiqp3TzXKbvb8XEuNPFs7qsjsl1zlwhX5tX/JP9a6Nxp4tndVkdkuueqk17tl3dfg2zsnC4ttaJrw8LfV1TNQwHjQs7Pjt8FfXlC+MlxoA98WdMzgP8qvGHcRCWl0htxlTKwhSXCkm5QhYIKFKFrLHTWX4S5mz/AL+0XV37nvLO9OjsGK+OgxGbPqYpMSVlfho7dSDXUkEqDaJu7ZcKKKKvEgKzvZ+GprS3kIU80t6Yp5byC2W1sLUknPmBWFBAKQkC1yDyVolFYauYauUH7kZChOzpzofmLe3O/LYeYLbaAgrQeKSU+CRY8hty17nY0hDkjcxmy1LjMsthboG43aXU7txOudPfL8W/k+C70VjKYyoz6Ng2XFdIjFlxL8RmMp1xWUtFgFJdDdiVgg6JzDUa1OhYEDT0VAzGNGhuMlYcLay4pbarjIQU3so3B81XOimVGMiKztfCLKWUmOy4HmFlxlTDgQ8HF2Di945cLJHLmve1MsOCTuPXdi7mVltbNk9hnygJzeXLpTSis2OVt4Uhl4pUl51puM8/uSkLUlxtIzKSlYAC1g8ih0U+qqxOeT/StdgzUvF6yZR0rnS7XTXHU7JcKiiszw2j3RdwpCXYclKnApSbOMnRBQFa73TVxH7aiK7rTYKQYkq61BKeOz4Rvb23zUn7ofOInopPz4dVSR4bHpkfWqfhuKzqpys6X8nZ2Wtupr2JYjNpqlyoErJc/T1NHkd1JKEKWqJJCUJUpXfGTxUgkm2910Br4/6ro9ySv+bP2tUnbXNZHoXfmKqPXodLh0qa4sze63yS4MdqYobtQ/4/yWxXd5igkGNMukkH8FypJB9s8orOsTYnE2a++y06lCt2LLUgKBShIN7KP/7VZkeG56Rz56ql7I5HP9Q+amqU7CZNNIlz4G7u3Tmr9D0jBFmnwu9t3waD3G1k7SXdJT61c5VA+2xvITW2Vi/cg8ZL6q52satorWKr+1/vI4YsrVcf29kJcaeLZ3VZHZLrnLgfv3P+VdG408WzuqyOyXXOXDk+++TV/Sotdm/jbX4L/ZbZf9do0vDxdvMXPC+y80Ro76Qm+fRLth4a+i1aB3NWcgmpzLXZ9Gq1ZlasMdNZ/hfbLSYjQJcuM/Iw4R4azyhFquGBsSsIMzMXuM8gjLEdVoGGBrZs21BqNhe077MzLdv5aol4jk2Sy9TRKKRHGsXME5ngogkJ4G9mITYKUBu9QCpOvvh5aHMbRU2zKeTmICc0N4XUeRIu3qfNW1EEe0UidxrFSkqUp5CUglSlQ3kpAGpUSW9AB019fdhH/SP3J/7OgHdFImsbRVC6VPKFyLphvEXBIIuG+ggj4RQjG0UlQCniUmygIbxIJAIBG700IPwGgHtFIjjWLmCczwUQSE8DezEJsFKA3eoBUnX3w8tDmNoqbZlPJzEBOaG8LqPIkXb1PmoB7RSJ3GsVKSpSnkJSCVKVDeSkAalRJb0AHTX192Ef9I/cn/s6Ad1SHdl72bOO9fas40LNO5Ae8M6kW5f6U6axtFULpU8oXIumG8RcEgi4b6CCPhFV2NidgSpp79ZbjZHrR6+jLI1G701B5ahdoM/cosnG69ztleIrWOtkZH4w30lV2pGqnrkWXE0GnTf+QqtPwOMz31/V5A/C/wCrUaVZcdbdaW/GKS5ZLUgHNHcTyriW0KBfwT/6arT+028zOq9HkE95Xycb3utScG2t5GZPjv3fUzUMZz98iyp2suWhN2xs60Z872QbMumxduDZCtCLVH9T/wD5X/lf/FSNsbWbMZ8AruWXQO8ODUoVbUo0qP6qt+VfyK/7a9dotneLM+nP1IcpTsnB8Xy9CjPscdzjL8NfsvfKqVsmPcOcZwcYcirexTUV+QnOvl8NfsD0qV5qlbKlJAcvfVQ9go+xT5BVWu2Pc5Vmr7uejPWsFy7WDN0+DR+421l2kvjKVeK54Sr+2xuStsrE+42+FbSXa+kVzlSU+2xvKBW2VpFVbau37uOOK273Hl4bvZCXGni2d1WR2S656roXGni2d1WR2S65yyOflt/JH++oter5fv8ABsfZOJw7a0Lfh4W+rq0aDhLmbP8Av7RdXfue8s706Owj1nWF2pHBGsrjATx7BUZSj4a76h4X181XDA0eWTM3b0VNnkZs0JarncMWItJFtLaa/wDYRcKhSrpjv5vdErEom5K3cy0y/GUXqsvtIFGJ/wAU62z9alEqLN9UI15ETNwaVY8BXYDeQcwKeE6kkp1uLWOhvoYijTRwXM/EVeS1ltBWLK41lH1ybjzafDW2GvjjGvi2d1WR2S6ciqdi+LNGz5ueREUngz+YJgrSSndruAoyTY2vrY/AabiJP90wv4e5/l0AYP5r+uk/SHqNic62h6Zr6OxSjC0aaY3EfiJG9kaGCtRvv3s2vCR036Om2vLRseNN4TOyvxAQ63nJgrIJ3DNrDhIy6W6T5fMAG8vxlF6rL7SBRif8U62z9alEqLN9UI15ETNwaVY8BXYDeQcwKeE6kkp1uLWOhvoYijTRwXM/EVeS1ltBWLK41lH1ybjzafDQDjGvi2d1WR2S6ciqdi+LNGz5ueREUngz+YJgrSSndruAoyTY2vrY/AabiJP90wv4e5/l0AYP5r+uk/SHqgROeT/StdgzUfC0aaY3EfiJG9kaGCtRvv3s2vCR036Om2vLUKNGmcKm2fi5g43mPAl2J3LNrDhOmluk/wDYQO0SToYk3bevfQ7ZPiFXdD5xE9FJ+fDqqyPDY9Mj61OsdMyQ/G3jsdZ3UjLlirQAM8S9wXzf2PSOQ8t9K0+h7Mzx2fwyLd4Vy8axPfdakYJCk5Fmnv18z0NOxqFOtiu7bl7DnbfNZHoXfmKqNXxtht/gz91sEbl29o6gbZFXAO+Nv2Go+7f/AC2fkFfa17HQRNOLd06akGVAtn4lxfXTQpcjw3PSOfPVUvY/I5/qHzU0vfSvOvVPhr9geXMq/sqlbJSuzllI8IXu2T7FPvxVavjbopSyvl08r1PYMDdp0Ft+74NL7kHjJfVXO1jVtFYn3Gwr1SXmKT61ctlSU+2xvKo1tlaLVf2v95HDFnerj+3shLjTxbO6rI7Jdc9V0LjTxbO6rI7Jdc5ep7f5tv8A4D+lRK+38b6/BsXZNxrbZUn4eLt5tGaBhLmbP+/tF1d+56dZ3p0dgxWd4X2JHVEaUpiOpRz3KmEE6LWBqR5KuOBcLRHDMzxYi8jyAnNGQbAsMEgXTpqSfjqLhSh79Ms/Ny1RKxLNsVdcy0Sz98ovVZfaQKMTnmnW2frUplYQhDaEZIiQ8qo0olPBW7EpcghKiMupAUrX3x8tGIsIwk8FyxIac0lpKrRWxdJzXSeLqK2w18bY1P3tndVkdkunQNU/F+EISNnzVIiREqTGfUlSYrYIUG1kKBCdCCOWmwwVA9xQv3Rv+2gDB59a/rpP0h6jYh9dbQ9M19HYpThXCMJca64kNR3sgXMVsmyX3gkeD0AAfFRsfCMJUmcDEhkIdbCAYrZABYZJA4umpJ+OgG0s/fKL1WX2kCjE55p1tn61KZWEIQ2hGSIkPKqNKJTwVuxKXIISojLqQFK198fLRiLCMJPBcsSGnNJaSq0VsXSc10ni6igG2NT97Z3VZHZLp0DVPxfhCEjZ81SIkRKkxn1JUmK2CFBtZCgQnQgjlpsMFQPcUL90b/toAwefWv66T9IeqBFPryf6VrsGa8MK4RhLjXXEhqO9kC5itk2S+8EjwegAD4qgxsKQzKmpMSJlQ42EjgqLAFlkkAZdNST8dQO0WXuMWbqvf7HbJ8Qq7ofOInopPz4dVSR4THpkfWp3jrD8Zt+MG48dAU1IKgmOgAlK4mUkBOtsyv2ny1Wn9lM5me8s6vIB7ynUHNcHTWpGCKC8iz59Pqepp2NKHvsV3yXLQcba5rI9C78xVR6+NsbHYEZ8hhgEMukEMIBBCFEEHLpUf1IY/MsfIp/pXsdA4rxWXTn66EGUoNnxfF8vTUpcjw3PSOfPVUvY/I5/qHzU0vfjIzr4qNFrtxRyBSrCpWyoiCHLoQbKFroB9inzVWr3H3KVdLlz+l6Hr+B320FunwaX3IPGS+qudrGraKxPuNsJTtJeVKU3iuXypCfbY3krbK0Wq/tf7yOOLX73HfT2Qlxp4tndVkdkuucuEK/Nq/5J/rXRuNPFs7qsjsl1z1USvdsu7r8Gxdk4XFtrRNeHhb6uqZa8LzXREaAjuKHH1DrYB46+grBrQO5q4VCaVILZ36OKVBRHeGOlJI/nVMwlzNn/AH9ourv3PeWd6dHYMVFwqJOumK3m69VqSsSTUlb+ZL23KW3tCKW2VyCY0sFKFoSQN5A411qSOjy9NQsRbXfPBbwn02ktEXfZ1IzcUWcpvL8ZReqy+0gUYn/FOts/WrbDXxRi/bD52fNBhPoBjPgqLzJABbXdRAcJNvMKbjbcj3BI+XY+1r9xr4tndVkdkunIoCq7ClSmGcioLyjvHl3S+zazrrjiRq4OQLHxijZ8qU29KWYLxEhxC0gPs3AS022Qe+eVB+I1a6KAqr8qUqWy9wF7K0y+2Rv2cxLy4ykkd85AGVX16R8X5teVKe3GWC8N08h1WZ9nVKL3As5y61a6KAquIJcqREkMpgvJU+y62kqfZyguIUkE2cOlz5Kn+rcj3BI+XY+1p3RQFU2FKlMM5FQXlHePLul9m1nXXHEjVwcgWPjFR2eFB+S5wJ2z60KSN+zcBLbaCD3zyoP7audFfLV0kurluVNW45QxOF3RmeJ9iTZTrK0RFpDSHUnPIauS4pggiyz+aV+0UmdwRPJbPBvAcSs+uG+RN7gcbz1stFdFPhtPT5dmvDw363J9RQSaiY5kxb/UyLaGEZzjLqBFILja0AmQ3a60lIJ43lNeX3GT/cv/ANhv+6tioq/Kr50q+V8dD5lg1KlZJ/6znhzuR7TKlHcI4ylKHrhHIpRI6fPXtB7lW0kZrsIOYg6SEeQDy+augaK75uL1M2XDKiasuG7puLtNPjpolFL4rcZj3NsGS4s1TshpLbZYWgHepWSpS2VAWST0IVWnUUVNjjccWZifOjnxuZHxZH2hBS80405ctvIU2sA2OVYKVAEcmhNVD/o/B/SP3hVXeiupwqLijEudMlX2cTV+ja9ipR+5nGbSEoclpSL2AkmwuST/ADJp1sLD7cRLgaLit6rOsuOFaioJSgan3qU0zorjDKlwvNDCk/Q4xTI4laJt/cW7U2El9bbhW8040laEqZcyHK6WytJ8urSP2VUGI65LTLoa2sttYQ8yTPZB1GZC7bzQ2VyVoBpNgrxbB6rH7JFdhwKwI65KHmyztVxu62XkmeyAdLLR+E5LH+dP0YodLq2hBkbxtCFqG+ZtlcLiUG+98rS/2V74Y/G+tvfVoieMpXVYnaT6A8H8UvIW2hUGQFPKKUd+Y1KUqWfbdOKhVE3FLzSM64MgJzIT+GYOrikoT7b+UoV77c51s/0zv0d+jGHNf10b6QxQB6uSPcEj5dj7WvCDil55pt1uDILbqErQS8yCUrAUk23umhFWE0mwV4tg9Vj9kigI8XFLzmfJBkHdrU2rvzHhJtcfhfPQjFLpdW0IMjeNoQtQ3zNsrhcSg33vlaX+yvfDH431t76tETxlK6rE7SfQHg/il5C20KgyAp5RSjvzGpSlSz7bpxUKom4peaRnXBkBOZCfwzB1cUlCfbfylCvfbnOtn+md+jv0Yw5r+ujfSGKAPVyR7gkfLsfa14QcUvPNNutwZBbdQlaCXmQSlYCkm2900Iqwmk2CvFsHqsfskUBHi4pecz5IMg7tam1d+Y8JNrj8L56EYpdLq2hBkbxtCFqG+ZtlcLiUG+98rS/2V74Y/G+tvfVoieMpXVYnaT6A8H8UvIW2hUGQFPKKUd+Y1KUqWfbdOKhVE3FLzSM64MgJzIT+GYOrikoT7b+UoV77c51s/wBM79HfoxhzX9dG+kMUAerkj3BI+XY+1pjsraKZDDLyApKX20OJCuUBxIUAbE62PlqSaTYK8Wweqx+yRQDqiiigCiiigPw1nmwdlS1xY6mAptlbLamkHbDl0tlCShHNDyJIHKeStDNJsFeLYPVY/ZIoCq7K2VLVvt0FIyvLS59+HNXBbMvmnTpQzsqWZTqQFB5LLKnF+rDli2pUkNI5p0KQ6eT2fT0WnDH431t76tETxlK6rE7SfQFWn7KlpdjBYUpa3FBk+rDnFUG3CpXNPyAsdPhUba2VLQ1d4KWjeNCw2w54SnGw2rmg5FlJ+Lpq07b51s/0zv0d+jGHNf10b6QzQCT1Dn+U/wAYc/w6g7B2VLXFjqYCm2VstqaQdsOXS2UJKEc0PIkgcp5K0M0mwV4tg9Vj9kigKrsrZUtW+3QUjK8tLn34c1cFsy+adOlDOypZlOpAUHkssqcX6sOWLalSQ0jmnQpDp5PZ9PRacMfjfW3vq0RPGUrqsTtJ9AVafsqWl2MFhSlrcUGT6sOcVQbcKlc0/ICx0+FRtrZUtDV3gpaN40LDbDnhKcbDauaDkWUn4umrTtvnWz/TO/R36MYc1/XRvpDNAJPUOf5T/GHP8OoOwdlS1xY6mAptlbLamkHbDl0tlCShHNDyJIHKeStDNJsFeLYPVY/ZIoCq7K2VLVvt0FIyvLS59+HNXBbMvmnTpQzsqWZTqQFB5LLKnF+rDli2pUkNI5p0KQ6eT2fT0WnDH431t76tETxlK6rE7SfQFWn7KlpdjBYUpa3FBk+rDnFUG3CpXNPyAsdPhUba2VLQ1d4KWjeNCw2w54SnGw2rmg5FlJ+Lpq07b51s/wBM79HfoxhzX9dG+kM0Ak9Q5/lP8Yc/w6sOFFpMCIW0ltsx2ShJXnKUltGVBUQM1hYXtramhpNgrxbB6rH7JFAOqKKKAKKKKAKRNYKipSEpS8hKQAlKZjyUgDQJADmgA6Ke0UAibwTFTfKl5OYkqyzHhdR5VGzmp89AwTFzFQS8FEAFXDHsxCblKSd5qAVK098fLT2igES8ExSUkpeJSbpJmPEgkEEg7zTQkfAaHcExVCykvKFwbKmPEXBBBsXOggH4RT2igEn3Hx/0j99f+0r5awVFSkJSl5CUgBKUzHkpAGgSAHNAB0U9ooBE3gmKm+VLycxJVlmPC6jyqNnNT56BgmLmKgl4KIAKuGPZiE3KUk7zUAqVp74+WntFAIl4JikpJS8Sk3STMeJBIIJB3mmhI+A0O4JiqFlJeULg2VMeIuCCDYudBAPwintFAJPuPj/pH76/9pXy1gqKlISlLyEpACUpmPJSANAkAOaADop7RQCJvBMVN8qXk5iSrLMeF1HlUbOanz0DBMXMVBLwUQAVcMezEJuUpJ3moBUrT3x8tPaKARLwTFJSSl4lJukmY8SCQQSDvNNCR8BodwTFULKS8oXBsqY8RcEEGxc6CAfhFPaKASfcfH/SP31/7SmsSIlptDbaQhttKUISOQJSAEpHwACvaigP/9k="/>
          <p:cNvSpPr>
            <a:spLocks noChangeAspect="1" noChangeArrowheads="1"/>
          </p:cNvSpPr>
          <p:nvPr/>
        </p:nvSpPr>
        <p:spPr bwMode="auto">
          <a:xfrm>
            <a:off x="63500" y="-665163"/>
            <a:ext cx="1828800" cy="1371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AutoShape 4" descr="data:image/jpeg;base64,/9j/4AAQSkZJRgABAQAAAQABAAD/2wCEAAkGBhQSEBIUERQREBEQFhcWERgSECEUFhoUFBwVGRMQGBYdHyYqGCUlGRYVKzsjLycpMTgwFSoyNTwqNSc3LCoBCQoKDgwOGg8PGjIkHyU1NCwsLy0qNTMyMiwsNTU1LCwvLCw2MS8pKi4vLSwsLCwpKjUsLCwsKSwsLCwvLCksLP/AABEIAJAAwAMBIgACEQEDEQH/xAAcAAACAwEBAQEAAAAAAAAAAAAABQQGBwgDAgH/xABSEAABAwIDAgcHDQ8DBAMAAAABAgMEABEGEiEFExQiMTRBdLMHIzI1UWFzFSRCQ1RicYGTsrTC0xYlM0RSU2SDkZSVodHS1HKCkhfB4fBjpLH/xAAbAQEBAAIDAQAAAAAAAAAAAAAABQEGAgMHBP/EADARAAIABAMFBwQDAQAAAAAAAAABAgMEEQUSYRMhMUFRBhQyUnGxwWKB0fAiM5Ej/9oADAMBAAIRAxEAPwDca/L0mxp4tndVkdkuucuAN/m2/kx/Svnnz1JtdcSzheEx4jnyxJZbcdb/AIOp6Kq3cwFtkxbaAJXa3pHNKtNd6d1ckRw5YnD0CiiisnEKKKWIxEyZSoqStTyEhTmVslCAoEpClgWSSAbAnooBnRSWdi5horvvVJZUUyFoaUpDRASo7w20GVQN9dK89t40jxSneb1YUjeqUy0XUoaJsHVlPgpJvr5j5KxdGLofUUqRiZhTim21F1xLAkBKEklTSvBKTyEnTS/SKhN44YWlgspefMptTrSW2+MUIICycxAFiQLXpdC6LFRSBvHEUtKWVqbKVlpTa2yHt6LHchq2ZSrEaAHlptAnB1GcJcbF7WdbLavhymlxdEmiiismQooooAooooAr8vX7WCd0+OlW1ZGZKFEJZ8JAV7WnTUV2ype0iyn1UlM6mapadje70VincbYSnaS8qUpvFcvlSE+2xvIK2usTZezicJiqp3TzXKbvb8XEuNPFs7qsjsl1zlwhX5tX/JP9a6Nxp4tndVkdkuueqk17tl3dfg2zsnC4ttaJrw8LfV1TNQwHjQs7Pjt8FfXlC+MlxoA98WdMzgP8qvGHcRCWl0htxlTKwhSXCkm5QhYIKFKFrLHTWX4S5mz/AL+0XV37nvLO9OjsGK+OgxGbPqYpMSVlfho7dSDXUkEqDaJu7ZcKKKKvEgKzvZ+GprS3kIU80t6Yp5byC2W1sLUknPmBWFBAKQkC1yDyVolFYauYauUH7kZChOzpzofmLe3O/LYeYLbaAgrQeKSU+CRY8hty17nY0hDkjcxmy1LjMsthboG43aXU7txOudPfL8W/k+C70VjKYyoz6Ng2XFdIjFlxL8RmMp1xWUtFgFJdDdiVgg6JzDUa1OhYEDT0VAzGNGhuMlYcLay4pbarjIQU3so3B81XOimVGMiKztfCLKWUmOy4HmFlxlTDgQ8HF2Di945cLJHLmve1MsOCTuPXdi7mVltbNk9hnygJzeXLpTSis2OVt4Uhl4pUl51puM8/uSkLUlxtIzKSlYAC1g8ih0U+qqxOeT/StdgzUvF6yZR0rnS7XTXHU7JcKiiszw2j3RdwpCXYclKnApSbOMnRBQFa73TVxH7aiK7rTYKQYkq61BKeOz4Rvb23zUn7ofOInopPz4dVSR4bHpkfWqfhuKzqpys6X8nZ2Wtupr2JYjNpqlyoErJc/T1NHkd1JKEKWqJJCUJUpXfGTxUgkm2910Br4/6ro9ySv+bP2tUnbXNZHoXfmKqPXodLh0qa4sze63yS4MdqYobtQ/4/yWxXd5igkGNMukkH8FypJB9s8orOsTYnE2a++y06lCt2LLUgKBShIN7KP/7VZkeG56Rz56ql7I5HP9Q+amqU7CZNNIlz4G7u3Tmr9D0jBFmnwu9t3waD3G1k7SXdJT61c5VA+2xvITW2Vi/cg8ZL6q52satorWKr+1/vI4YsrVcf29kJcaeLZ3VZHZLrnLgfv3P+VdG408WzuqyOyXXOXDk+++TV/Sotdm/jbX4L/ZbZf9do0vDxdvMXPC+y80Ro76Qm+fRLth4a+i1aB3NWcgmpzLXZ9Gq1ZlasMdNZ/hfbLSYjQJcuM/Iw4R4azyhFquGBsSsIMzMXuM8gjLEdVoGGBrZs21BqNhe077MzLdv5aol4jk2Sy9TRKKRHGsXME5ngogkJ4G9mITYKUBu9QCpOvvh5aHMbRU2zKeTmICc0N4XUeRIu3qfNW1EEe0UidxrFSkqUp5CUglSlQ3kpAGpUSW9AB019fdhH/SP3J/7OgHdFImsbRVC6VPKFyLphvEXBIIuG+ggj4RQjG0UlQCniUmygIbxIJAIBG700IPwGgHtFIjjWLmCczwUQSE8DezEJsFKA3eoBUnX3w8tDmNoqbZlPJzEBOaG8LqPIkXb1PmoB7RSJ3GsVKSpSnkJSCVKVDeSkAalRJb0AHTX192Ef9I/cn/s6Ad1SHdl72bOO9fas40LNO5Ae8M6kW5f6U6axtFULpU8oXIumG8RcEgi4b6CCPhFV2NidgSpp79ZbjZHrR6+jLI1G701B5ahdoM/cosnG69ztleIrWOtkZH4w30lV2pGqnrkWXE0GnTf+QqtPwOMz31/V5A/C/wCrUaVZcdbdaW/GKS5ZLUgHNHcTyriW0KBfwT/6arT+028zOq9HkE95Xycb3utScG2t5GZPjv3fUzUMZz98iyp2suWhN2xs60Z872QbMumxduDZCtCLVH9T/wD5X/lf/FSNsbWbMZ8AruWXQO8ODUoVbUo0qP6qt+VfyK/7a9dotneLM+nP1IcpTsnB8Xy9CjPscdzjL8NfsvfKqVsmPcOcZwcYcirexTUV+QnOvl8NfsD0qV5qlbKlJAcvfVQ9go+xT5BVWu2Pc5Vmr7uejPWsFy7WDN0+DR+421l2kvjKVeK54Sr+2xuStsrE+42+FbSXa+kVzlSU+2xvKBW2VpFVbau37uOOK273Hl4bvZCXGni2d1WR2S656roXGni2d1WR2S65yyOflt/JH++oter5fv8ABsfZOJw7a0Lfh4W+rq0aDhLmbP8Av7RdXfue8s706Owj1nWF2pHBGsrjATx7BUZSj4a76h4X181XDA0eWTM3b0VNnkZs0JarncMWItJFtLaa/wDYRcKhSrpjv5vdErEom5K3cy0y/GUXqsvtIFGJ/wAU62z9alEqLN9UI15ETNwaVY8BXYDeQcwKeE6kkp1uLWOhvoYijTRwXM/EVeS1ltBWLK41lH1ybjzafDW2GvjjGvi2d1WR2S6ciqdi+LNGz5ueREUngz+YJgrSSndruAoyTY2vrY/AabiJP90wv4e5/l0AYP5r+uk/SHqNic62h6Zr6OxSjC0aaY3EfiJG9kaGCtRvv3s2vCR036Om2vLRseNN4TOyvxAQ63nJgrIJ3DNrDhIy6W6T5fMAG8vxlF6rL7SBRif8U62z9alEqLN9UI15ETNwaVY8BXYDeQcwKeE6kkp1uLWOhvoYijTRwXM/EVeS1ltBWLK41lH1ybjzafDQDjGvi2d1WR2S6ciqdi+LNGz5ueREUngz+YJgrSSndruAoyTY2vrY/AabiJP90wv4e5/l0AYP5r+uk/SHqgROeT/StdgzUfC0aaY3EfiJG9kaGCtRvv3s2vCR036Om2vLUKNGmcKm2fi5g43mPAl2J3LNrDhOmluk/wDYQO0SToYk3bevfQ7ZPiFXdD5xE9FJ+fDqqyPDY9Mj61OsdMyQ/G3jsdZ3UjLlirQAM8S9wXzf2PSOQ8t9K0+h7Mzx2fwyLd4Vy8axPfdakYJCk5Fmnv18z0NOxqFOtiu7bl7DnbfNZHoXfmKqNXxtht/gz91sEbl29o6gbZFXAO+Nv2Go+7f/AC2fkFfa17HQRNOLd06akGVAtn4lxfXTQpcjw3PSOfPVUvY/I5/qHzU0vfSvOvVPhr9geXMq/sqlbJSuzllI8IXu2T7FPvxVavjbopSyvl08r1PYMDdp0Ft+74NL7kHjJfVXO1jVtFYn3Gwr1SXmKT61ctlSU+2xvKo1tlaLVf2v95HDFnerj+3shLjTxbO6rI7Jdc9V0LjTxbO6rI7Jdc5ep7f5tv8A4D+lRK+38b6/BsXZNxrbZUn4eLt5tGaBhLmbP+/tF1d+56dZ3p0dgxWd4X2JHVEaUpiOpRz3KmEE6LWBqR5KuOBcLRHDMzxYi8jyAnNGQbAsMEgXTpqSfjqLhSh79Ms/Ny1RKxLNsVdcy0Sz98ovVZfaQKMTnmnW2frUplYQhDaEZIiQ8qo0olPBW7EpcghKiMupAUrX3x8tGIsIwk8FyxIac0lpKrRWxdJzXSeLqK2w18bY1P3tndVkdkunQNU/F+EISNnzVIiREqTGfUlSYrYIUG1kKBCdCCOWmwwVA9xQv3Rv+2gDB59a/rpP0h6jYh9dbQ9M19HYpThXCMJca64kNR3sgXMVsmyX3gkeD0AAfFRsfCMJUmcDEhkIdbCAYrZABYZJA4umpJ+OgG0s/fKL1WX2kCjE55p1tn61KZWEIQ2hGSIkPKqNKJTwVuxKXIISojLqQFK198fLRiLCMJPBcsSGnNJaSq0VsXSc10ni6igG2NT97Z3VZHZLp0DVPxfhCEjZ81SIkRKkxn1JUmK2CFBtZCgQnQgjlpsMFQPcUL90b/toAwefWv66T9IeqBFPryf6VrsGa8MK4RhLjXXEhqO9kC5itk2S+8EjwegAD4qgxsKQzKmpMSJlQ42EjgqLAFlkkAZdNST8dQO0WXuMWbqvf7HbJ8Qq7ofOInopPz4dVSR4THpkfWp3jrD8Zt+MG48dAU1IKgmOgAlK4mUkBOtsyv2ny1Wn9lM5me8s6vIB7ynUHNcHTWpGCKC8iz59Pqepp2NKHvsV3yXLQcba5rI9C78xVR6+NsbHYEZ8hhgEMukEMIBBCFEEHLpUf1IY/MsfIp/pXsdA4rxWXTn66EGUoNnxfF8vTUpcjw3PSOfPVUvY/I5/qHzU0vfjIzr4qNFrtxRyBSrCpWyoiCHLoQbKFroB9inzVWr3H3KVdLlz+l6Hr+B320FunwaX3IPGS+qudrGraKxPuNsJTtJeVKU3iuXypCfbY3krbK0Wq/tf7yOOLX73HfT2Qlxp4tndVkdkuucuEK/Nq/5J/rXRuNPFs7qsjsl1z1USvdsu7r8Gxdk4XFtrRNeHhb6uqZa8LzXREaAjuKHH1DrYB46+grBrQO5q4VCaVILZ36OKVBRHeGOlJI/nVMwlzNn/AH9ourv3PeWd6dHYMVFwqJOumK3m69VqSsSTUlb+ZL23KW3tCKW2VyCY0sFKFoSQN5A411qSOjy9NQsRbXfPBbwn02ktEXfZ1IzcUWcpvL8ZReqy+0gUYn/FOts/WrbDXxRi/bD52fNBhPoBjPgqLzJABbXdRAcJNvMKbjbcj3BI+XY+1r9xr4tndVkdkunIoCq7ClSmGcioLyjvHl3S+zazrrjiRq4OQLHxijZ8qU29KWYLxEhxC0gPs3AS022Qe+eVB+I1a6KAqr8qUqWy9wF7K0y+2Rv2cxLy4ykkd85AGVX16R8X5teVKe3GWC8N08h1WZ9nVKL3As5y61a6KAquIJcqREkMpgvJU+y62kqfZyguIUkE2cOlz5Kn+rcj3BI+XY+1p3RQFU2FKlMM5FQXlHePLul9m1nXXHEjVwcgWPjFR2eFB+S5wJ2z60KSN+zcBLbaCD3zyoP7audFfLV0kurluVNW45QxOF3RmeJ9iTZTrK0RFpDSHUnPIauS4pggiyz+aV+0UmdwRPJbPBvAcSs+uG+RN7gcbz1stFdFPhtPT5dmvDw363J9RQSaiY5kxb/UyLaGEZzjLqBFILja0AmQ3a60lIJ43lNeX3GT/cv/ANhv+6tioq/Kr50q+V8dD5lg1KlZJ/6znhzuR7TKlHcI4ylKHrhHIpRI6fPXtB7lW0kZrsIOYg6SEeQDy+augaK75uL1M2XDKiasuG7puLtNPjpolFL4rcZj3NsGS4s1TshpLbZYWgHepWSpS2VAWST0IVWnUUVNjjccWZifOjnxuZHxZH2hBS80405ctvIU2sA2OVYKVAEcmhNVD/o/B/SP3hVXeiupwqLijEudMlX2cTV+ja9ipR+5nGbSEoclpSL2AkmwuST/ADJp1sLD7cRLgaLit6rOsuOFaioJSgan3qU0zorjDKlwvNDCk/Q4xTI4laJt/cW7U2El9bbhW8040laEqZcyHK6WytJ8urSP2VUGI65LTLoa2sttYQ8yTPZB1GZC7bzQ2VyVoBpNgrxbB6rH7JFdhwKwI65KHmyztVxu62XkmeyAdLLR+E5LH+dP0YodLq2hBkbxtCFqG+ZtlcLiUG+98rS/2V74Y/G+tvfVoieMpXVYnaT6A8H8UvIW2hUGQFPKKUd+Y1KUqWfbdOKhVE3FLzSM64MgJzIT+GYOrikoT7b+UoV77c51s/0zv0d+jGHNf10b6QxQB6uSPcEj5dj7WvCDil55pt1uDILbqErQS8yCUrAUk23umhFWE0mwV4tg9Vj9kigI8XFLzmfJBkHdrU2rvzHhJtcfhfPQjFLpdW0IMjeNoQtQ3zNsrhcSg33vlaX+yvfDH431t76tETxlK6rE7SfQHg/il5C20KgyAp5RSjvzGpSlSz7bpxUKom4peaRnXBkBOZCfwzB1cUlCfbfylCvfbnOtn+md+jv0Yw5r+ujfSGKAPVyR7gkfLsfa14QcUvPNNutwZBbdQlaCXmQSlYCkm2900Iqwmk2CvFsHqsfskUBHi4pecz5IMg7tam1d+Y8JNrj8L56EYpdLq2hBkbxtCFqG+ZtlcLiUG+98rS/2V74Y/G+tvfVoieMpXVYnaT6A8H8UvIW2hUGQFPKKUd+Y1KUqWfbdOKhVE3FLzSM64MgJzIT+GYOrikoT7b+UoV77c51s/wBM79HfoxhzX9dG+kMUAerkj3BI+XY+1pjsraKZDDLyApKX20OJCuUBxIUAbE62PlqSaTYK8Wweqx+yRQDqiiigCiiigPw1nmwdlS1xY6mAptlbLamkHbDl0tlCShHNDyJIHKeStDNJsFeLYPVY/ZIoCq7K2VLVvt0FIyvLS59+HNXBbMvmnTpQzsqWZTqQFB5LLKnF+rDli2pUkNI5p0KQ6eT2fT0WnDH431t76tETxlK6rE7SfQFWn7KlpdjBYUpa3FBk+rDnFUG3CpXNPyAsdPhUba2VLQ1d4KWjeNCw2w54SnGw2rmg5FlJ+Lpq07b51s/0zv0d+jGHNf10b6QzQCT1Dn+U/wAYc/w6g7B2VLXFjqYCm2VstqaQdsOXS2UJKEc0PIkgcp5K0M0mwV4tg9Vj9kigKrsrZUtW+3QUjK8tLn34c1cFsy+adOlDOypZlOpAUHkssqcX6sOWLalSQ0jmnQpDp5PZ9PRacMfjfW3vq0RPGUrqsTtJ9AVafsqWl2MFhSlrcUGT6sOcVQbcKlc0/ICx0+FRtrZUtDV3gpaN40LDbDnhKcbDauaDkWUn4umrTtvnWz/TO/R36MYc1/XRvpDNAJPUOf5T/GHP8OoOwdlS1xY6mAptlbLamkHbDl0tlCShHNDyJIHKeStDNJsFeLYPVY/ZIoCq7K2VLVvt0FIyvLS59+HNXBbMvmnTpQzsqWZTqQFB5LLKnF+rDli2pUkNI5p0KQ6eT2fT0WnDH431t76tETxlK6rE7SfQFWn7KlpdjBYUpa3FBk+rDnFUG3CpXNPyAsdPhUba2VLQ1d4KWjeNCw2w54SnGw2rmg5FlJ+Lpq07b51s/wBM79HfoxhzX9dG+kM0Ak9Q5/lP8Yc/w6sOFFpMCIW0ltsx2ShJXnKUltGVBUQM1hYXtramhpNgrxbB6rH7JFAOqKKKAKKKKAKRNYKipSEpS8hKQAlKZjyUgDQJADmgA6Ke0UAibwTFTfKl5OYkqyzHhdR5VGzmp89AwTFzFQS8FEAFXDHsxCblKSd5qAVK098fLT2igES8ExSUkpeJSbpJmPEgkEEg7zTQkfAaHcExVCykvKFwbKmPEXBBBsXOggH4RT2igEn3Hx/0j99f+0r5awVFSkJSl5CUgBKUzHkpAGgSAHNAB0U9ooBE3gmKm+VLycxJVlmPC6jyqNnNT56BgmLmKgl4KIAKuGPZiE3KUk7zUAqVp74+WntFAIl4JikpJS8Sk3STMeJBIIJB3mmhI+A0O4JiqFlJeULg2VMeIuCCDYudBAPwintFAJPuPj/pH76/9pXy1gqKlISlLyEpACUpmPJSANAkAOaADop7RQCJvBMVN8qXk5iSrLMeF1HlUbOanz0DBMXMVBLwUQAVcMezEJuUpJ3moBUrT3x8tPaKARLwTFJSSl4lJukmY8SCQQSDvNNCR8BodwTFULKS8oXBsqY8RcEEGxc6CAfhFPaKASfcfH/SP31/7SmsSIlptDbaQhttKUISOQJSAEpHwACvaigP/9k="/>
          <p:cNvSpPr>
            <a:spLocks noChangeAspect="1" noChangeArrowheads="1"/>
          </p:cNvSpPr>
          <p:nvPr/>
        </p:nvSpPr>
        <p:spPr bwMode="auto">
          <a:xfrm>
            <a:off x="63500" y="-665163"/>
            <a:ext cx="1828800" cy="1371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510" name="Picture 6" descr="http://www.chem4kids.com/files/art/elem_pertable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2667000"/>
            <a:ext cx="2286000" cy="1714500"/>
          </a:xfrm>
          <a:prstGeom prst="rect">
            <a:avLst/>
          </a:prstGeom>
          <a:noFill/>
        </p:spPr>
      </p:pic>
      <p:pic>
        <p:nvPicPr>
          <p:cNvPr id="21512" name="Picture 8" descr="http://www.chem4kids.com/files/art/elem_pertable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2743200"/>
            <a:ext cx="2286000" cy="17145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04800" y="2743200"/>
            <a:ext cx="3657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Main group elements: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Alkali Metals (group1)</a:t>
            </a:r>
          </a:p>
          <a:p>
            <a:pPr lvl="2">
              <a:buFont typeface="Symbol" pitchFamily="18" charset="2"/>
              <a:buChar char=""/>
            </a:pPr>
            <a:r>
              <a:rPr lang="en-US" dirty="0" smtClean="0"/>
              <a:t>1 valence electron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Alkali-Earth Metals (group2)</a:t>
            </a:r>
          </a:p>
          <a:p>
            <a:pPr lvl="2">
              <a:buFont typeface="Symbol" pitchFamily="18" charset="2"/>
              <a:buChar char="°"/>
            </a:pPr>
            <a:r>
              <a:rPr lang="en-US" dirty="0" smtClean="0"/>
              <a:t>2 valence electrons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Halogens (group 17)</a:t>
            </a:r>
          </a:p>
          <a:p>
            <a:pPr lvl="2">
              <a:buFont typeface="Symbol" pitchFamily="18" charset="2"/>
              <a:buChar char="°"/>
            </a:pPr>
            <a:r>
              <a:rPr lang="en-US" dirty="0" smtClean="0"/>
              <a:t>7</a:t>
            </a:r>
            <a:r>
              <a:rPr lang="en-US" dirty="0" smtClean="0"/>
              <a:t> valence electrons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Noble Gases (group 18)</a:t>
            </a:r>
          </a:p>
          <a:p>
            <a:pPr lvl="2">
              <a:buFont typeface="Symbol" pitchFamily="18" charset="2"/>
              <a:buChar char="°"/>
            </a:pPr>
            <a:r>
              <a:rPr lang="en-US" dirty="0" smtClean="0"/>
              <a:t>8 valence electrons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Hydrogen* (most common element)</a:t>
            </a:r>
          </a:p>
          <a:p>
            <a:pPr lvl="2">
              <a:buFont typeface="Symbol" pitchFamily="18" charset="2"/>
              <a:buChar char="°"/>
            </a:pPr>
            <a:r>
              <a:rPr lang="en-US" dirty="0" smtClean="0"/>
              <a:t>1 valence electron</a:t>
            </a:r>
          </a:p>
          <a:p>
            <a:pPr lvl="1">
              <a:buFont typeface="Symbol" pitchFamily="18" charset="2"/>
              <a:buChar char="°"/>
            </a:pP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886200" y="59436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en-US" b="1" dirty="0" smtClean="0"/>
              <a:t>Hydrogen is a class by itself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Metals: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 Properties of Metals-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Conductors of electricity &amp; heat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Ductile (can be pulled into a wire easily)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Malleable (can be flattened into a sheet easily)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smtClean="0"/>
              <a:t>Alloys: are a mixture of elements-</a:t>
            </a:r>
            <a:r>
              <a:rPr lang="en-US" dirty="0" smtClean="0"/>
              <a:t> </a:t>
            </a:r>
            <a:r>
              <a:rPr lang="en-US" dirty="0" smtClean="0"/>
              <a:t>Examples of alloys would be- jeweler, brass, and steel</a:t>
            </a:r>
          </a:p>
        </p:txBody>
      </p:sp>
      <p:sp>
        <p:nvSpPr>
          <p:cNvPr id="23554" name="AutoShape 2" descr="data:image/jpeg;base64,/9j/4AAQSkZJRgABAQAAAQABAAD/2wCEAAkGBhQSERUTEhMWFRUVFxgaGBYXFxcdIBsXHBsXFxoZGBkYGyYeGRkkGhcYHy8gJScpLCwsGB4xNTAqNSYrLikBCQoKDgwOGg8PGikkHyUsKSwsLCksLCwsLCwsLCkpLCwpLCwsLCwsLCksLCwsLCwsKSwsLCksKSkpLCwsKSwsLP/AABEIALQBFwMBIgACEQEDEQH/xAAcAAEAAgMBAQEAAAAAAAAAAAAABQYDBAcBAgj/xABCEAACAQIEAwUFBwIEBQQDAAABAhEAAwQSITEFBkETIlFhcQcygZGhFCNCUrHB8GLRQ3Lh8RUzgpKyU2ODwhYkc//EABoBAQADAQEBAAAAAAAAAAAAAAABAgMEBQb/xAAjEQEBAAICAgICAwEAAAAAAAAAAQIRAyESMQRBIjJhceFR/9oADAMBAAIRAxEAPwDuNKUoFKUoFKUoFKUoFKUoFKUoFKUoFKUoFKUoFKr3OzXzYWzhxdz3rioXskKyWxL3GDkhUOVCoJI1cVA4Hj2NV7d25avAG3hUvqbV1grg4xLzIqg6m4lrvAHush2INToX+lc7bmHijWw4t5W7NSVOFuHv/ZPtB/ED/wA9eyjoWj3orJe4zxBTcNu0wAa9cytZvPmynBhLalm7oYXL3u/kJA0amh0ClUbD8dxlu52fZXIa8ApNq+3dOPvW7pZyTlUYbs3EkABgV7sAecF45xFrljtk7lzse0H2e4uXtLV9nBYscuR7SDUf4kHcU0L1SlKgKUpQKUpQKUpQKUpQKUpQKUpQKUpQKUpQKUpQRPNPF2wuGa8ih2DW1CnNEvcS3sgLGM8wBJiKhuHc+ysXrT9oDiM3ZggKljsyzuL2R7ci6kKwk5gdiDVm4jw23ftm1dUOjRKmehDDbXQgH4VXONcGw9lLdizYt58Q7WQGBYdncy3MSzyZb7qzMkySqCdqnofWF9oli4bQCXQbtxreotwrBkXVu0yt76mELGJMaVJcu8zW8YHNtXXIQCHCg6iRKqxKn+loYdQK8Xk/CAqexEq2fUsZeVaWk985kVu9OonfWtrhnA7OHzdjbCZ4zRJkCQokkwokwo0EmBrTob9KUqApSlApSlAivIr2lB5FQfIxnh2Fn/0l/Spi/fCiSQPWqHynxy4MDhwrABbSz3ZHn57UTp0CK9io7g/F1vpOzD3l+k1I0QUpSgUmsGNxqWbbXLrqiIJZmMADxJqB7C7jzN0PZwnS0ZW5fHje627R/wDS95h78CUIbI5pU3mtrauslu52b3wqlEuZQ5Dd7OFAIBfLlBME7x9pzhhCFIvp3myjeZGQ6giVWLls5jA+8TXvCcVzlFDcd1vX0W4xdrVu5lU3CnZ59FzgxBjNlzAGJqOT2aYcKFFy9o+eR2QM5Lad1ltAoYtL3kytq2utT0JQc3WTZF9c7IcQMP7sHtDe7DZiO7mMz4fKvqxzjg3yZcRbPaGEg6EyFGsRBYhQToW0GuleHla32XZFrmX7R9oGqyH7b7RlBy+52k6GTBInatVeRbIFpQ90LbSzbK5li4lh+1tC5KT3XJMrlnMQZFOhKcL4/YxJYWLq3CsE5fAyAfMEqwkaSpHQ1IVEcF5ZtYYg2y5PZJa7xB7qPdcHQDvTdafh8ZeoClKUClKUClfF28FBLEADckwB6k1EtzfhAY7dZ8sxHzAiouUntaY2+omaVH4TmCxdJVLqlhBImDB8jE1vg0ll9Iss9vaUpUoKr/Dh2+NvX90w4OHtf5zle+w+It2/I2n8a3+YOKfZ8O9wDM4AW2v5rrkJbT/qdlHxr64FwsYfD27M5iq95ju7klnc+bOWY+tBv0pSgUpSgUpSgUpXjNAk0HtaGN4qqSNNBJJIAHqTtUFzPzxZwqEu0b5QILN5KP3OgrkHH+fXxBAErb37OQRv+Ix3j/IqZNp9OnXOY7F5xbW8s/hB0Vj0UM2hJJHrURiybaLbsd1EAAVZMFfMyT8T1rmSYzUETuIPrtr4yNBV85d4n9qUozffCCCx98AQTMyX8uo+NX8dG2zgMe9m8jq2Q9ZOjTroD0g7b6iuo8N4it5MykT+ITMHw8/WuT8XsZDMSQo6em07mauHJdlktF2OUsFOWR7pJysw8TlMeU+NUqbFzrQ4vxq3h1BeSzHKltBL3H3yovU/IASSQATUVxbilxICWmu3HMKNVQeLXXHuKPQs2ygnb3gnDBbc3rr9tfcZWuMIyrM9naUk9naB/DJJiWLGoRpkwXBrl51v42CynNaw6mUsnozH/FvR+M6LsoGrNPilKIKVHY/jlu1uSx8F/c7CtHAczZ3yuoUGep0j80j6jagn6UpQKUpQKUpQK8Ne14aDl/MnGjfv3Ax7lt2RV8CDlJ8yY61F7nSfA+QrDzZbe1j8QBsXzREjvBW+s1q2OOtAlQfjFeXyS+VezxWeMST4SdzmnxA/kVaOR+LsL32fNKlCwBnQgjY+cnSqBieOvuNP9al/Zpjpx6ydWVx9Cf2q3DLMpVOey4WOx0qP4hxdbWm7eHh6moe/zDdO2UD/ACz+prsy58MbpwYcGec3Gxiz9ox9u3vbwq9s/necMllf+lO1cjoTbNWCqJy5xW9bRnuqO0vubtwHozQFSQfwW1RP+irXwvi63gR7rDdfLxB6ipx5scrqIz4c8JuqLxf2rXFuOtmyuVWIzOSSYJE5ViJjaa0cR7VcVAKrZHjKP9O/VDbHp29xIMq7gnTcMRtsa+b3EgCRrAO56+MdNI8a3kV1Fwu+0/HFtGtgHoLf9zNZG9o+OP40H/xr+9UgY9TrDDXTb1rP/wAVEGSPQzMfAR9anR0s59oXENT2w9Oztx/4/vWs3tK4hOt70hLYH/jrUGeLoBsZ6f66bVpPxbQHqJmdZ8ABGlNI6d25B5kuYzDF7wUOjlDlkTCqwJHQ97pppVT579qKKxs4Yi4ykg/lBHUn8UHptpr4VWMFir9zgmNNmRlv2zcyaE2coL6zMbEx0B6VSMPbYouSGzHbTSNgJP189z0SK1k4lfuXy1y43fM+/Op/KukaeGkVHLIJDCARGmnhr4GpRE7pDCSenrvvrPp4UtYQKJkGD7rdOm/UfKK0RpqYDEnMQOoIk+EEa6bVN8OxrFgVMEQQw6HSJjz/AIahsThQNfdB+UefhUvg+D3LQIKsGyhjmEAK2oYgw2Ujw8PA02RbcBjhiMZaW9mKQCyJ/iMO7+IjKpI1I6adZHntC5pvWeJq9km06WLakKwYe9cIBjun3to0qvcMwF4XO0DnNouafId0QegIr75mXNjPMWrYaTPeAM6+uvxrPXa30sVn2r4jJL2rTMBvDCSesBoHwrzhntDxOLvqrFVtqQTbtgLmIYQCWJJkwImKhzypdFkXBsQfH/TwqB4BdC3bqueggR+LMCpGhjKwUnymraiu9O/cS51tpaZ7a5iozEPKADqZgzHUCovAcbv4qHIPZsSF0AUsCRlBBJnQ+91jTWoDj1kX7F1rZOZrLkCJBJB9JaNI3FUrlniF7s3u2WuG60I4GYgkFGBOUSHhGhtSNNtaeDPPLxdAxTiGysHyvcUgqdMpO4I6GIPkax8OxTW9W7wKlV0BBciGIGsEkgx4H0r4wmMDhmuQxZDBGwcldZ1BMTJmSZrBexDMyW7aiRkCxJLmW7w0jMvdE7xUJ26Ty/je0sKeq90/DYyN5EGpKqZyrj8l50Zci3D3RuP6TudSNd+oq51muUpSgUpSgUrwmoLiXOeHsyJLsOiCfmxgfWq3KY+1scbl1Io3tFBXGt4MiHbyy/8A1qk3MQVfTbzE9OulWvnDjqYy4rqrJCZdYM6kjbbc1R+IW7lsyR3T1B/auG6uV09TDeOElZeI3SRM6eE9fltUp7LsYRxCwTrLMs+qNUHiDmSa3PZ7dyYy03RbyfrB+hrTDpTk7dLu8at3MTftFwty3edcp0LAEwV8dCNK21X+GuZc+2svFMUP/cDD4ojfvUenFLqL3bzrtsxrPPg3dyrYcv4zbrl1goJYgAbkkAfM1p8qc227vEhYtEMvZXCz9CwKQF8QBMmuP4nEPc0Z7jkSZYk/vUt7Ocb2PEbLHqtxfnbaPqKvx8Mxu6z5eW5TURHGxk4hjBqMuIvAf97DwrGmI1ny8vpXxzhiZ4linGme6x+ev6188NwmZgzHu7x+kn4dK9GXpwWdswuhtFDSJM7+fjoYr6bDtOkQCRJMfHyGnr6VK2rOUEEwCYCQQIOpOh6aGT862r2HUgTAjroeg1OnX96i1Pigf+HuwEMpJB0M/QxBrGcC6ZZZTmk6nQeXqasLWwoOx1nu7KTpAmG/ShsmRopzHbWdPAGddtqbNLp7EGJwuKMSO2XT/wCMTUDznyELDm9hxlssSSvS2fAeC+HhtUdw7iV/C3hdwpy3F3QmEdD+Fx1BjfcQNRU37SfaKL/C7Itr2dy9cKX06p2YV2WeqsWtkHqpqv3s/hUbFvNvHr/fwrebhi9fDeonhWLzKsfrFWW2AyzEfL4Gfp8KuPeT7NnD4jNdth3HuZtVHnl2LeZmOkVMcQxoxOJxBBg59RA1XKglQTqZX9PQ1vF4q2UBW4naKRHfWZGx+u/hNVjE8auLiC2YqTckxB12BHiJ+h86izs26eti0FBUgPAzHLqIky2kTsJ3iojiPCe0vdqsSAoIE96PxA/mgzrA0rNw3nTCm2tjE9q1yB98BGfMx6HRVK9P6dwasljieFdv+bmAAJzZhEQI7wjbqfGom5U9WIfG3HFsBUZZWIMDb0bUmJ19Ko/CeW7ly6xaUImFyyWMHw84+flXZcT9lvJ90yMY1KsDA6AE/wANQC2sOo7UhgIgLObYqFYawBJEEmJFW8ldRm4LjbT2beXOhYaqQdGiGBMQDII+NU/hvB+x4jc7pFkr2uUyCLclbhEGcyFpy9QfSpHhXGbAxWLdZVBlJlhAykhmgEgSzHX1qRxV5wGJInLcA1GquCsT4zB+FXZWb6aeAtKj9k2bKS5tKGMI0KQoJ3XeAR+Xqak7mFbN2igl7NxbluDE6qSIIiIkd7rrPSoHC3pbDYhXjKqWnRxG0+ejhkZSp6hCNDVpw2Oa84b3HbNkI2hRlm4NZBkT5N8KrVJ67amExrG72hXLlYkrA1C5jp1HujrvHpXTuGY7trSXIy5hJWQYPhIrlFu+RcTtVFt7kELnW3lQxl0JytLRGo3ANXzl3iZF17DsWICmSoXWBplnTT4kg1TKNMbtZaUpVVilKUFX5+4gbdhQGChycxOkgCcvx8OsVynG8bGqqDcPiNh8a6H7YR/+kh6C8sjyKv8AvFUMzila3grJbIAW2WBpvJAmZgCdq4eeay3XpfGs8EBjMY9yAYUeCkz/AN3X5Vhu4fuEeXmaz3uC4hCc1q4I1On9pry0W2g6Azp4f6VEs+mtn/XuAy3AqIc7eCgnf0roHJvIjI638QBatW+/DQCxBkFp91AdddTFWrk/gNu1aFxVALgEaVA+2XHsuEtopgXLvejqFUsAfLNB+ArXHCe3PlyXK+MVrnPhBxePu3cMyXEbIC4cRIQKdeu3SvcD7P007Zy/9KaD5nU/Sqhwjir2HDodtwdiPA11zl/EtiEVrK6NufDyPmDpUZ2y9NsMcddtTB8sW0EJbVPlPz3qvcZ4RZTFWb9hYa1cHahZIZTIL+RAJny16V0ccpl4N243mq6ePWtLEY/h3DlOZlz7H8TGPHwpjMpd1TPkwvWPf9OTc28krca5irTsDlLskTJVZ0MgiQPOtHhWVbSkEnuiBOmupzDfyq3/APEbd21cKT2bLcyz+WGAHy0rmPB+N5AA2o1IXWBt/bbyrrw7jkzmqs6Elp8VAC7jTzIj1PnWYKY2y6HWAdd4n1Ijb41rYZhcSVcORGhIEg6xrBGv82raXCzCs0lSJWDHXpsemu+lWVa4WNAT3tcpjvQJMKwn1jevVvkzlUrG/QiPLpEDetuyy/iQaHc7j6bjQ+dfKzqgAO/ujpHl0EGZoPbAZtYUkwRJG2+ms/PaelV3mLhLXC2VT2iWzcbWZVYzRqdQDPoDUvjuNLajNDaEFI1n8I192DFQnAuPtbxbXW7x7NxHrl089qIukZwXiIQw239qzYzit26IJhRsswPj+Y7b1o9l94xVYBJyqPAnYfpVw4Pyoq63hmI6dP8AWlpjNqcNt6+Qs6GfLX+fKumrgkAgIoHgFFa+J4JacH7sTHvDQ/MVXyW8VZ4anbFMxVSCBMaSCTAUyNSfIEk7VaEbJC2lRiTmuLLMqiAMyoTnIAzBgJBGkbCtG3yjcVbjIc6ouYljGVdRMDUjpI8R41M8P4aoCSM7KsZyOmm0b7QJ6VpLtnemtY4e4u5RiQg1jMAFAY905WUAKQNtCJGx22MfiA2a2BaIzhQwynujKO4NVLDKpzCQSd9KkfsuwGw8BFePhBEochn3kgEEGZDRIPmKnSu1K4GLRxtyyxATEBrByyQA/uN3tdHCn1OsVe+W7Xb4NUcgX8MxtXZ1OZCQAf6SoEH1rnnEOXbiYs65VkMrzJ8RHWQfGt7jPH7uFx5xVqPvUUuv4X/CwYDzUGfP1q0qtn2sWJw7YPFMSZs4sGV/CbqgMw1/MO+pGoIj1z4Pit+2r9jqHVAq5SSZYGABrr5x0G8VD8T5qXGJhrge3aCYlTcFwZshVS6kn8Vtocbb7xBqTu30F4tZBe0SzJkaQVJOUZ9l0O+8rtSs7LvpNY0XreHuXLllWNtrUK2TvMMxRFOWSilgYgkshOgmcOB4oWvpeshlyhJNzaJ78x1kDymelRz4i/fgX7pISMiDZYET5mNJ386snKOGtXT2V9yp/Cu2cGdA3SNsu/rVLV5hXS7TyoPiAa+6+UWAANhX1Wa5SlKCse0jB9rw+6g3JSPXOoH61W+XMAMLYWyoht3Ybsx3J09APCBVn56wxfCzLAWmW4cu8LJ09DB+FcxtC+rK5N1wrjUL/hwZMxqSSBPhXD8meV09H43WO15yaHOdOh61ibhaOJhT/mA+PnTiVtgZkEEjxBHx2rUxPG7dsAsrqD4QddDBjWK4cdu2+mpxxewVRYJW87KEyM2nmw208NdJr655tHFYJnAJNlg/w1VjHo0/CvjhmKs3b7XLz5WHdth9IB95j0E7Dyq94bhyCyRAZXUg7EMp0I030ru4ZXJy2R+cltEVfvZtzcMJ2tu5JRgHUeDjQ/NSP+2qzzPwX7PilsEHLJdSeqL7vxzFZ/ymtS6hgxW9V1Mp2t/NXtVusStpsi+Xh61R8Wj3VJ9528eg/vW5wbllrz+6WPgP38PjVzPL5wzZIAcoGMRIBLAST/kO1Wk0pbNaVrl3ht1MOttgZh59CWPXyNUC3ZK6MCD4ER9DXYghH/MJGsQCeoMjTbp9fKsPEOH27oyOgYGNCNRM7E6qfStMbphlNuT2cSVPcPl6fz+9WLD8QfswWJ7o0hvQHbeRprVaxlgW79xFMqHIB8QDpPjpU1hrXcmTr/DNbTti+r3GLiPpG894A+srEMNunSvbfE7pDQ5AYgkCBJEwT8z86wfY3b3EZo8AT+1bacIvKuZrXTy/v6VFTNobE2iG13J/m9bfA+FNfxC27QzMwOg/WseMtsWC5WzkgBQDJJ6AbknyrrXss5HfCg4i+sXbgGVDuieDf1HQx023motTJ2jeJ+zM2sE7spD2Ua4GEGCoLEGehj9K+eBY21ibYKvluQJRoBny8R6V0rmwn7BivOxd+qEV+ebQK/D+aVW/kvOnQsRgCp1U+Wn714q5dSIA3J0HxJ0qo4bjNxiFVmGmwZvrrURxXiDloZ2aDsSSB86r4r2rhxTmnMmJSyZC2QCwG5LoTHiIFbfL/HLd62CCA0aqTEHy6EVRuGXz2d4qMxY2lgdZfb4xVltcFCrmtBVOSWDMNWG4UdCflp0pc8eP9jHhz5f1i0v013rWuuBqzZQDux0qEv23juzpsZifGAdapXFce5fKc0zoDP0rTHPHL1WWfFnh+0dR4bw+3jLV580LbZVVjpOhJOvwqucT4B2ndFwaSM0SCp3BB9ARWnyvzLaVRbaBP6+fn51cLeVhtv6VH3s1LNIbhPJdizBZe0P5m1H/AG7frU79mAGmlY2bLpJ/n61ibEa+VE60+nsk614bsGDoa9tLpIPzJ1rKU8qkWnl7nkpFvESy9Lm5H+b8w89/Wr1Yvq6hlIZSJBGxFcUFzUrIEeW3oetSvBePXsK/cJZD7yNsfMdVPnHzqulbHWqVrcOxovWkuAQHUGD0npSoUZrluRBqpcZ4LiFcNaJe1JJQe9r+oB18fWrhSs8+PHOarXj5cuO7jlmP4hlVswYESYZSP1Aqm8QxVy4xlzDdYIgeGkkaeFd+xmGFy2yHZlI+YIriScHJiNtiJ2I6VxZcc4XocfLeaX6V21daRr9avHIPF2TELanuXQ0r0kKSCNfLfrNROI4Qqd6IIGg1/WZqO4FxYWMUl64e7azk+mViR8dvjVscvK7hlPHHVdExfDMNiHxd/FkLatumHtsZBBtgtcKEaybt1kIEz2XlVXt4PhyNq2KuAHQdmoH/AJA/pWfmzDvhrWCtXG1Np3uD/wB92z3T8Wc/KoIA+Pyrt04Zlde1y4Vzlh7UJbw729d4T56Gqx7R+ZGt42zeRhFzDhfIw7/pmrWe9kGYjbaaq3OF57nZOVIVS6jTxKmPI7mrT2X0umB48rLnuI0H8kfvWpxziLFSbcqNeomNpJjStHlwTb7wDaQAfh02/wBq3MZ3ldApzIQkEa7KQQBuCGEeUVpqKbrBwP2VrjbVu7bvm3cctmBQMoysRpBBGgHU1IY72d3MIyJde24YMQEzDQEDWR1zdPCui+zXlq5hsMDfEXGJIQ/gUmYP9R3I6bVF+0+e3w5H5HkeWZTVN0mrVPXJGg0B2iNvAbRWVbgnLpAjYg/DffSs1px1EyYJjp/OleNhZbumV1OsDTbX9Kzblq+LbrcUrmX3SVmPLbYj+Cup8DxAxFi3dAjOsx4HYx4iQda5FjceloEnXTQAH+Cuo8gXAeH4fXUqT82Y/vRTPqPrmsThb1lSM9y2VUE+OlcofkS5mJBTQae9rpH5av2E4r24NxTmDFtT0IOoPgZ0itm2sGSZ+X+9cOXyc99dPRw+Nhjj+XbhVvDXcPfHbWyo113B+PjWrjsLnuyNia65z7h7Qwl92EkqSCSffAOXL0mRXEMKl26wVFJJ010Hzrr4eW8k3XLz8cws8ftduCMFDKkHOVBKxICBicuuplx9IqdsWyAIgE7R8ZmI6T5DSqjwnADDsVfKbgOUkFoBk7mNTPTpHiKtPBLQull7RFyIRlaSCT1kCcwXXbSOutcnP+V29P4tnHhqsEMGIC7a6R+42gj4TXxcwSMBmgspBHQ+vkdvnpUg6BlbswAuo7QkgNtlktofxnTxG0Vp3LJ7QQuVWVtNTJU6wR0Ees+tUxljfKzL3FZ4pyotzv2WhtzIMT4ErsdunUfDBwfmG7hmFu+DlGk7x/pVmxl0WkyCMzakgwROu58/CQapHMCZQJ94tOnTy+Gn1rr4uTK+3l/J4cMZvH/HRcNeW6AyGVNZWt1zrlniV0XVRNcxjKdvXy2rpK2JXvHw0BjX1rrcBEbmT4AVnJMAnT+fKvbVkBdNvKvTbncaedA7MaEDXx8q+8o3j/avpiAPGpzgPLN266vcUpbBB1EFusAHWD41CF54bYyWraxGVFEfAUrZpUMilKGgGubcS5Xv4e4xRGu28zMrLqQCSYZRrImJ1Bq24HnLD3XKBmSBcIa4jIrC04t3CrsApyuwB16it9eM2CSBftEhA5+8TRDEOddFMjvba1Tk45nNVpx8t47uObcQwl11hbN1iemR5/Sozh/IV77RhjiQEF2+uW1ILFLc33a5GirFtUiZm4JiIPW143hzki/aPae5FxO8Qcpy697vaaddK0cHbF/GHEK6PatWeytlHVvvHfNeBy7EC3ZHzqnHwzBpyfIyz6VP2u2tcM3/APVT6HszVJw2GB0C+sE/3q/+1fCOUsXlUlLZcPH4c2WGPl3SJ8xVBxeIAsEhgGm3sY07RAfoTW89M56bdvALOo1HU6/rNXfkngtm/hbiXbaXB2rSGAOhVKqV7GIAZYfDX9NKvfs74dct2bly4pXtWBVTuFAgE+pn+Gq2bTbqdN7D8jYO3/y7OSOis/6TWoeF2sJj7LpbVUxKm0TExeQNctNJ1GZO2Un+m2PSyYzGJaRrlxgiKJZmMADzNQnFcRax2FZcNeRrpl7OokXrLK4lT3hluZAw6BoMTUstrDVC9puFfNYuAEqA6kxMEwRPrB+VXXC4ktaV3U2yUDMrbpIkq0dRt8K8RreItAjLctXVBB3DIwkHzBBBomXVcmwOOAAVtfproRr5V93OJKh7qnqCY18xI8tdvCrdxD2c22M2nKf0sJHwMg/Oa1R7OXOjXUA8gx+QJ061WxvM45vzVc7TVdB/NfKup+zLhN2zgrZvSGYSqndUJJWR0JBmK2+F8h4e0wdh2jjYsBAPiEGk+s1ZCKnSmWe/TkHCMCyZgJUljqPXqNutTaW7pgafzy/atlsI1s5HGUjfwOuhB6jrWzaMEaV4+V77fReUmM8VS5l4QX94ljsNT18BWtynyQz3JCwB1jrV8tcMN24sCQGGY9ABqfido86tNjDqgAUADyrs+PjbO3m/L5sZZr3p+bruCyX+zuKVa33IYAQwMPO4YbkGdjMxFfHD76kRm+8Ej3dW6lSDtBmT0kbiY79zLyzaxiZbiAkbGNR6NuK49ivZw11muYYlrCMQjN/iONGZGG9sEQCfeIJGkE73i2zw+TOumleuaMBqEPdYkjvTMQRrAzaaatMaV92caWgsYbyVSG20IPvdI1+NaeM4Ldtz2ykEEbgwdN80EfCnDIDAQTJPhAAkzG86Vjljr27MOTd6ZcSBlLQJaQAdYEzp1GpiPMa+FR4/YYuFgjfp5xHwg10DhvCGxN+1bQSSQP8ALoMzeSgaz4nxrq//AOBYUoEKTAiTv6+tX4Zu7c3ys5J4vz5yLgCMSGYe6jET46D966Ezjfwqw472adm+fDAHoUJjfqP7VIcN9n40OIef6E2+Lbn4RXX08/yVLCgkhEVmY9ACTVp4fyQ7gG8wTyEE/wBh9at2D4dbtCLaKnoN/U7n41s1G1bkj8BwOzZ1RBP5jqfmdvhFSEUpUKlKUoFeGvaUFEHsvX70G8IuLdXu2UUkXbq3j2rZj2sFYWYia2uJezxbrXvvSqXRdIUW1lXu21ssS8yyBV0TSDGpAAFxpU7oqGI5CzXQwvAIL128bZtAjNcgSCHEMqhgp1gtmiQIkOUeVVwNtkD5y2QZoI7qIEUGWbWBuIHgAABUvxHGdlauXSJFtGePHKC0fSqtgvaVaYp2ltrSth+1Zic2V+0Wz2OVRLPmYbfmGmtO6hb2QEQRIO4NUrnbk/CjDNcWyFbPZ90so1vWge6DGxPSpO3z9hmLkdoURLb5xbcg9o9y3lgCQwa0wMgRB8DWtxHj1vF4TFFEuPbs9i69nq10ZLOLTKpEicyggid6aTtLYHlTC2jmSyuYbFpaPTMTFS8VUcH7Q7TBTcVQh7ablu6LqjszYGmVQ2pvgQyqwKmREGtvifPVi0CFzXHD5cio+hF4YdizZYUdoSATo2UxTRtJcwcNOIw9y0MkuNM4YrIIInKwYbbgggwRqKqGI9n+IuLLX1z5MQgJa47Il3sCqi6/fcTZcEtrlvsOkGePP2E1776RH3V3vyzIDb7v3gJRtVnRSdqm8DjUvW0u22DJcUMrDYqRIPyp3BSML7PLq3bDm6sW9coJ+7PaXLhFruDuMHCFRkELEEQot/AOHmxhbFhiGa1Zt2yRMEoiqSJ1gkVv0psKUpUBSlKDHdsKwhgCPA1g/wCE2vyD6/3rbqM45xg2BbC2+0uXrgt20zBQWIZyWYg5VCoxJgnTQE1W4y+4tM8p1KkUtgaAR6V9VB2+bLalEvo9m62XMhBcJmuNatlriAoqu6kISRPgNQNLF872LllhYuulxwotscPeYk3A5R0tlQbg+6uR0lNfO2lds3Fbxxd1sJaJFpYGKuqSIBEjDoRs7AgsRqqHxdSJ+1h1VQiqAqgAKAAAAIAAGgAGkVVOGc28Pw1oWrd45Vtm4XK3GLSn2h2ZsveulG7Rh72pMdKtWFxIuIrgMAwkBlZTHmrAFT5EUGviuEW7ghlFVzF+zPDu2YEoZmVj/arhSnteZ5T1URwDlezhA3Zglm952gsfLQABfIACpelKiTXpW25XdKUpUoKUpQKUpQKUpQKUpQKUpQYcXhVuI1txKupVhJEqwIOo1GhqDPIOEhh2Z70/4j7k2TI10M4e0R4EH8xmxUoK/c5GwrBZV+6EAPa3PwM7qTrqwN25r/V5CNjC8p4e3ZeyiMLdxUVh2jzCW0tJDZsykJbUSCDInepilBX35FwzBs63HLhwztduFjnFoEls0yBYtAH8OQR1rw8iYXTS5oSSe2uyxNzt++c3f+9lgDsSehIqw0psU7Cezi2Gc3nLqQotqnaL2eV7lwFc1x4PfKwuVYnu66WzC4ZbaKiCFQBRJJ0AgSSSSfM61lpQKUpQKUpQKUpQK0uLcIt4hAlwHusHVlZlZXEwyspBB1I9CQdDW7Sggk5KwwKEK/cy/wCLc75W415TdlvvSLrM8tOrGozDeze2luyva3M9prZa4GcFltreVVTv/cjNeZu75j0uFKnYrg5AwgDAW2Ctb7MqLlwArkFqYze9kULm30nfWrEBXtKgKUpQKUpQKUpQKUpQKUpQKUpQKUpQKUpQKUpQKUpQKUpQKUpQKUpQKUpQKUpQKUpQKUpQKUpQKUpQKUpQKUpQKUpQKUpQKUpQf//Z"/>
          <p:cNvSpPr>
            <a:spLocks noChangeAspect="1" noChangeArrowheads="1"/>
          </p:cNvSpPr>
          <p:nvPr/>
        </p:nvSpPr>
        <p:spPr bwMode="auto">
          <a:xfrm>
            <a:off x="63500" y="-831850"/>
            <a:ext cx="265747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data:image/jpeg;base64,/9j/4AAQSkZJRgABAQAAAQABAAD/2wCEAAkGBhQSERUTEhMWFRUVFxgaGBYXFxcdIBsXHBsXFxoZGBkYGyYeGRkkGhcYHy8gJScpLCwsGB4xNTAqNSYrLikBCQoKDgwOGg8PGikkHyUsKSwsLCksLCwsLCwsLCkpLCwpLCwsLCwsLCksLCwsLCwsKSwsLCksKSkpLCwsKSwsLP/AABEIALQBFwMBIgACEQEDEQH/xAAcAAEAAgMBAQEAAAAAAAAAAAAABQYDBAcBAgj/xABCEAACAQIEAwUFBwIEBQQDAAABAhEAAwQSITEFBkETIlFhcQcygZGhFCNCUrHB8GLRQ3Lh8RUzgpKyU2ODwhYkc//EABoBAQADAQEBAAAAAAAAAAAAAAABAgMEBQb/xAAjEQEBAAICAgICAwEAAAAAAAAAAQIRAyESMQRBIjJhceFR/9oADAMBAAIRAxEAPwDuNKUoFKUoFKUoFKUoFKUoFKUoFKUoFKUoFKUoFKr3OzXzYWzhxdz3rioXskKyWxL3GDkhUOVCoJI1cVA4Hj2NV7d25avAG3hUvqbV1grg4xLzIqg6m4lrvAHush2INToX+lc7bmHijWw4t5W7NSVOFuHv/ZPtB/ED/wA9eyjoWj3orJe4zxBTcNu0wAa9cytZvPmynBhLalm7oYXL3u/kJA0amh0ClUbD8dxlu52fZXIa8ApNq+3dOPvW7pZyTlUYbs3EkABgV7sAecF45xFrljtk7lzse0H2e4uXtLV9nBYscuR7SDUf4kHcU0L1SlKgKUpQKUpQKUpQKUpQKUpQKUpQKUpQKUpQKUpQRPNPF2wuGa8ih2DW1CnNEvcS3sgLGM8wBJiKhuHc+ysXrT9oDiM3ZggKljsyzuL2R7ci6kKwk5gdiDVm4jw23ftm1dUOjRKmehDDbXQgH4VXONcGw9lLdizYt58Q7WQGBYdncy3MSzyZb7qzMkySqCdqnofWF9oli4bQCXQbtxreotwrBkXVu0yt76mELGJMaVJcu8zW8YHNtXXIQCHCg6iRKqxKn+loYdQK8Xk/CAqexEq2fUsZeVaWk985kVu9OonfWtrhnA7OHzdjbCZ4zRJkCQokkwokwo0EmBrTob9KUqApSlApSlAivIr2lB5FQfIxnh2Fn/0l/Spi/fCiSQPWqHynxy4MDhwrABbSz3ZHn57UTp0CK9io7g/F1vpOzD3l+k1I0QUpSgUmsGNxqWbbXLrqiIJZmMADxJqB7C7jzN0PZwnS0ZW5fHje627R/wDS95h78CUIbI5pU3mtrauslu52b3wqlEuZQ5Dd7OFAIBfLlBME7x9pzhhCFIvp3myjeZGQ6giVWLls5jA+8TXvCcVzlFDcd1vX0W4xdrVu5lU3CnZ59FzgxBjNlzAGJqOT2aYcKFFy9o+eR2QM5Lad1ltAoYtL3kytq2utT0JQc3WTZF9c7IcQMP7sHtDe7DZiO7mMz4fKvqxzjg3yZcRbPaGEg6EyFGsRBYhQToW0GuleHla32XZFrmX7R9oGqyH7b7RlBy+52k6GTBInatVeRbIFpQ90LbSzbK5li4lh+1tC5KT3XJMrlnMQZFOhKcL4/YxJYWLq3CsE5fAyAfMEqwkaSpHQ1IVEcF5ZtYYg2y5PZJa7xB7qPdcHQDvTdafh8ZeoClKUClKUClfF28FBLEADckwB6k1EtzfhAY7dZ8sxHzAiouUntaY2+omaVH4TmCxdJVLqlhBImDB8jE1vg0ll9Iss9vaUpUoKr/Dh2+NvX90w4OHtf5zle+w+It2/I2n8a3+YOKfZ8O9wDM4AW2v5rrkJbT/qdlHxr64FwsYfD27M5iq95ju7klnc+bOWY+tBv0pSgUpSgUpSgUpXjNAk0HtaGN4qqSNNBJJIAHqTtUFzPzxZwqEu0b5QILN5KP3OgrkHH+fXxBAErb37OQRv+Ix3j/IqZNp9OnXOY7F5xbW8s/hB0Vj0UM2hJJHrURiybaLbsd1EAAVZMFfMyT8T1rmSYzUETuIPrtr4yNBV85d4n9qUozffCCCx98AQTMyX8uo+NX8dG2zgMe9m8jq2Q9ZOjTroD0g7b6iuo8N4it5MykT+ITMHw8/WuT8XsZDMSQo6em07mauHJdlktF2OUsFOWR7pJysw8TlMeU+NUqbFzrQ4vxq3h1BeSzHKltBL3H3yovU/IASSQATUVxbilxICWmu3HMKNVQeLXXHuKPQs2ygnb3gnDBbc3rr9tfcZWuMIyrM9naUk9naB/DJJiWLGoRpkwXBrl51v42CynNaw6mUsnozH/FvR+M6LsoGrNPilKIKVHY/jlu1uSx8F/c7CtHAczZ3yuoUGep0j80j6jagn6UpQKUpQKUpQK8Ne14aDl/MnGjfv3Ax7lt2RV8CDlJ8yY61F7nSfA+QrDzZbe1j8QBsXzREjvBW+s1q2OOtAlQfjFeXyS+VezxWeMST4SdzmnxA/kVaOR+LsL32fNKlCwBnQgjY+cnSqBieOvuNP9al/Zpjpx6ydWVx9Cf2q3DLMpVOey4WOx0qP4hxdbWm7eHh6moe/zDdO2UD/ACz+prsy58MbpwYcGec3Gxiz9ox9u3vbwq9s/necMllf+lO1cjoTbNWCqJy5xW9bRnuqO0vubtwHozQFSQfwW1RP+irXwvi63gR7rDdfLxB6ipx5scrqIz4c8JuqLxf2rXFuOtmyuVWIzOSSYJE5ViJjaa0cR7VcVAKrZHjKP9O/VDbHp29xIMq7gnTcMRtsa+b3EgCRrAO56+MdNI8a3kV1Fwu+0/HFtGtgHoLf9zNZG9o+OP40H/xr+9UgY9TrDDXTb1rP/wAVEGSPQzMfAR9anR0s59oXENT2w9Oztx/4/vWs3tK4hOt70hLYH/jrUGeLoBsZ6f66bVpPxbQHqJmdZ8ABGlNI6d25B5kuYzDF7wUOjlDlkTCqwJHQ97pppVT579qKKxs4Yi4ykg/lBHUn8UHptpr4VWMFir9zgmNNmRlv2zcyaE2coL6zMbEx0B6VSMPbYouSGzHbTSNgJP189z0SK1k4lfuXy1y43fM+/Op/KukaeGkVHLIJDCARGmnhr4GpRE7pDCSenrvvrPp4UtYQKJkGD7rdOm/UfKK0RpqYDEnMQOoIk+EEa6bVN8OxrFgVMEQQw6HSJjz/AIahsThQNfdB+UefhUvg+D3LQIKsGyhjmEAK2oYgw2Ujw8PA02RbcBjhiMZaW9mKQCyJ/iMO7+IjKpI1I6adZHntC5pvWeJq9km06WLakKwYe9cIBjun3to0qvcMwF4XO0DnNouafId0QegIr75mXNjPMWrYaTPeAM6+uvxrPXa30sVn2r4jJL2rTMBvDCSesBoHwrzhntDxOLvqrFVtqQTbtgLmIYQCWJJkwImKhzypdFkXBsQfH/TwqB4BdC3bqueggR+LMCpGhjKwUnymraiu9O/cS51tpaZ7a5iozEPKADqZgzHUCovAcbv4qHIPZsSF0AUsCRlBBJnQ+91jTWoDj1kX7F1rZOZrLkCJBJB9JaNI3FUrlniF7s3u2WuG60I4GYgkFGBOUSHhGhtSNNtaeDPPLxdAxTiGysHyvcUgqdMpO4I6GIPkax8OxTW9W7wKlV0BBciGIGsEkgx4H0r4wmMDhmuQxZDBGwcldZ1BMTJmSZrBexDMyW7aiRkCxJLmW7w0jMvdE7xUJ26Ty/je0sKeq90/DYyN5EGpKqZyrj8l50Zci3D3RuP6TudSNd+oq51muUpSgUpSgUrwmoLiXOeHsyJLsOiCfmxgfWq3KY+1scbl1Io3tFBXGt4MiHbyy/8A1qk3MQVfTbzE9OulWvnDjqYy4rqrJCZdYM6kjbbc1R+IW7lsyR3T1B/auG6uV09TDeOElZeI3SRM6eE9fltUp7LsYRxCwTrLMs+qNUHiDmSa3PZ7dyYy03RbyfrB+hrTDpTk7dLu8at3MTftFwty3edcp0LAEwV8dCNK21X+GuZc+2svFMUP/cDD4ojfvUenFLqL3bzrtsxrPPg3dyrYcv4zbrl1goJYgAbkkAfM1p8qc227vEhYtEMvZXCz9CwKQF8QBMmuP4nEPc0Z7jkSZYk/vUt7Ocb2PEbLHqtxfnbaPqKvx8Mxu6z5eW5TURHGxk4hjBqMuIvAf97DwrGmI1ny8vpXxzhiZ4linGme6x+ev6188NwmZgzHu7x+kn4dK9GXpwWdswuhtFDSJM7+fjoYr6bDtOkQCRJMfHyGnr6VK2rOUEEwCYCQQIOpOh6aGT862r2HUgTAjroeg1OnX96i1Pigf+HuwEMpJB0M/QxBrGcC6ZZZTmk6nQeXqasLWwoOx1nu7KTpAmG/ShsmRopzHbWdPAGddtqbNLp7EGJwuKMSO2XT/wCMTUDznyELDm9hxlssSSvS2fAeC+HhtUdw7iV/C3hdwpy3F3QmEdD+Fx1BjfcQNRU37SfaKL/C7Itr2dy9cKX06p2YV2WeqsWtkHqpqv3s/hUbFvNvHr/fwrebhi9fDeonhWLzKsfrFWW2AyzEfL4Gfp8KuPeT7NnD4jNdth3HuZtVHnl2LeZmOkVMcQxoxOJxBBg59RA1XKglQTqZX9PQ1vF4q2UBW4naKRHfWZGx+u/hNVjE8auLiC2YqTckxB12BHiJ+h86izs26eti0FBUgPAzHLqIky2kTsJ3iojiPCe0vdqsSAoIE96PxA/mgzrA0rNw3nTCm2tjE9q1yB98BGfMx6HRVK9P6dwasljieFdv+bmAAJzZhEQI7wjbqfGom5U9WIfG3HFsBUZZWIMDb0bUmJ19Ko/CeW7ly6xaUImFyyWMHw84+flXZcT9lvJ90yMY1KsDA6AE/wANQC2sOo7UhgIgLObYqFYawBJEEmJFW8ldRm4LjbT2beXOhYaqQdGiGBMQDII+NU/hvB+x4jc7pFkr2uUyCLclbhEGcyFpy9QfSpHhXGbAxWLdZVBlJlhAykhmgEgSzHX1qRxV5wGJInLcA1GquCsT4zB+FXZWb6aeAtKj9k2bKS5tKGMI0KQoJ3XeAR+Xqak7mFbN2igl7NxbluDE6qSIIiIkd7rrPSoHC3pbDYhXjKqWnRxG0+ejhkZSp6hCNDVpw2Oa84b3HbNkI2hRlm4NZBkT5N8KrVJ67amExrG72hXLlYkrA1C5jp1HujrvHpXTuGY7trSXIy5hJWQYPhIrlFu+RcTtVFt7kELnW3lQxl0JytLRGo3ANXzl3iZF17DsWICmSoXWBplnTT4kg1TKNMbtZaUpVVilKUFX5+4gbdhQGChycxOkgCcvx8OsVynG8bGqqDcPiNh8a6H7YR/+kh6C8sjyKv8AvFUMzila3grJbIAW2WBpvJAmZgCdq4eeay3XpfGs8EBjMY9yAYUeCkz/AN3X5Vhu4fuEeXmaz3uC4hCc1q4I1On9pry0W2g6Azp4f6VEs+mtn/XuAy3AqIc7eCgnf0roHJvIjI638QBatW+/DQCxBkFp91AdddTFWrk/gNu1aFxVALgEaVA+2XHsuEtopgXLvejqFUsAfLNB+ArXHCe3PlyXK+MVrnPhBxePu3cMyXEbIC4cRIQKdeu3SvcD7P007Zy/9KaD5nU/Sqhwjir2HDodtwdiPA11zl/EtiEVrK6NufDyPmDpUZ2y9NsMcddtTB8sW0EJbVPlPz3qvcZ4RZTFWb9hYa1cHahZIZTIL+RAJny16V0ccpl4N243mq6ePWtLEY/h3DlOZlz7H8TGPHwpjMpd1TPkwvWPf9OTc28krca5irTsDlLskTJVZ0MgiQPOtHhWVbSkEnuiBOmupzDfyq3/APEbd21cKT2bLcyz+WGAHy0rmPB+N5AA2o1IXWBt/bbyrrw7jkzmqs6Elp8VAC7jTzIj1PnWYKY2y6HWAdd4n1Ijb41rYZhcSVcORGhIEg6xrBGv82raXCzCs0lSJWDHXpsemu+lWVa4WNAT3tcpjvQJMKwn1jevVvkzlUrG/QiPLpEDetuyy/iQaHc7j6bjQ+dfKzqgAO/ujpHl0EGZoPbAZtYUkwRJG2+ms/PaelV3mLhLXC2VT2iWzcbWZVYzRqdQDPoDUvjuNLajNDaEFI1n8I192DFQnAuPtbxbXW7x7NxHrl089qIukZwXiIQw239qzYzit26IJhRsswPj+Y7b1o9l94xVYBJyqPAnYfpVw4Pyoq63hmI6dP8AWlpjNqcNt6+Qs6GfLX+fKumrgkAgIoHgFFa+J4JacH7sTHvDQ/MVXyW8VZ4anbFMxVSCBMaSCTAUyNSfIEk7VaEbJC2lRiTmuLLMqiAMyoTnIAzBgJBGkbCtG3yjcVbjIc6ouYljGVdRMDUjpI8R41M8P4aoCSM7KsZyOmm0b7QJ6VpLtnemtY4e4u5RiQg1jMAFAY905WUAKQNtCJGx22MfiA2a2BaIzhQwynujKO4NVLDKpzCQSd9KkfsuwGw8BFePhBEochn3kgEEGZDRIPmKnSu1K4GLRxtyyxATEBrByyQA/uN3tdHCn1OsVe+W7Xb4NUcgX8MxtXZ1OZCQAf6SoEH1rnnEOXbiYs65VkMrzJ8RHWQfGt7jPH7uFx5xVqPvUUuv4X/CwYDzUGfP1q0qtn2sWJw7YPFMSZs4sGV/CbqgMw1/MO+pGoIj1z4Pit+2r9jqHVAq5SSZYGABrr5x0G8VD8T5qXGJhrge3aCYlTcFwZshVS6kn8Vtocbb7xBqTu30F4tZBe0SzJkaQVJOUZ9l0O+8rtSs7LvpNY0XreHuXLllWNtrUK2TvMMxRFOWSilgYgkshOgmcOB4oWvpeshlyhJNzaJ78x1kDymelRz4i/fgX7pISMiDZYET5mNJ386snKOGtXT2V9yp/Cu2cGdA3SNsu/rVLV5hXS7TyoPiAa+6+UWAANhX1Wa5SlKCse0jB9rw+6g3JSPXOoH61W+XMAMLYWyoht3Ybsx3J09APCBVn56wxfCzLAWmW4cu8LJ09DB+FcxtC+rK5N1wrjUL/hwZMxqSSBPhXD8meV09H43WO15yaHOdOh61ibhaOJhT/mA+PnTiVtgZkEEjxBHx2rUxPG7dsAsrqD4QddDBjWK4cdu2+mpxxewVRYJW87KEyM2nmw208NdJr655tHFYJnAJNlg/w1VjHo0/CvjhmKs3b7XLz5WHdth9IB95j0E7Dyq94bhyCyRAZXUg7EMp0I030ru4ZXJy2R+cltEVfvZtzcMJ2tu5JRgHUeDjQ/NSP+2qzzPwX7PilsEHLJdSeqL7vxzFZ/ymtS6hgxW9V1Mp2t/NXtVusStpsi+Xh61R8Wj3VJ9528eg/vW5wbllrz+6WPgP38PjVzPL5wzZIAcoGMRIBLAST/kO1Wk0pbNaVrl3ht1MOttgZh59CWPXyNUC3ZK6MCD4ER9DXYghH/MJGsQCeoMjTbp9fKsPEOH27oyOgYGNCNRM7E6qfStMbphlNuT2cSVPcPl6fz+9WLD8QfswWJ7o0hvQHbeRprVaxlgW79xFMqHIB8QDpPjpU1hrXcmTr/DNbTti+r3GLiPpG894A+srEMNunSvbfE7pDQ5AYgkCBJEwT8z86wfY3b3EZo8AT+1bacIvKuZrXTy/v6VFTNobE2iG13J/m9bfA+FNfxC27QzMwOg/WseMtsWC5WzkgBQDJJ6AbknyrrXss5HfCg4i+sXbgGVDuieDf1HQx023motTJ2jeJ+zM2sE7spD2Ua4GEGCoLEGehj9K+eBY21ibYKvluQJRoBny8R6V0rmwn7BivOxd+qEV+ebQK/D+aVW/kvOnQsRgCp1U+Wn714q5dSIA3J0HxJ0qo4bjNxiFVmGmwZvrrURxXiDloZ2aDsSSB86r4r2rhxTmnMmJSyZC2QCwG5LoTHiIFbfL/HLd62CCA0aqTEHy6EVRuGXz2d4qMxY2lgdZfb4xVltcFCrmtBVOSWDMNWG4UdCflp0pc8eP9jHhz5f1i0v013rWuuBqzZQDux0qEv23juzpsZifGAdapXFce5fKc0zoDP0rTHPHL1WWfFnh+0dR4bw+3jLV580LbZVVjpOhJOvwqucT4B2ndFwaSM0SCp3BB9ARWnyvzLaVRbaBP6+fn51cLeVhtv6VH3s1LNIbhPJdizBZe0P5m1H/AG7frU79mAGmlY2bLpJ/n61ibEa+VE60+nsk614bsGDoa9tLpIPzJ1rKU8qkWnl7nkpFvESy9Lm5H+b8w89/Wr1Yvq6hlIZSJBGxFcUFzUrIEeW3oetSvBePXsK/cJZD7yNsfMdVPnHzqulbHWqVrcOxovWkuAQHUGD0npSoUZrluRBqpcZ4LiFcNaJe1JJQe9r+oB18fWrhSs8+PHOarXj5cuO7jlmP4hlVswYESYZSP1Aqm8QxVy4xlzDdYIgeGkkaeFd+xmGFy2yHZlI+YIriScHJiNtiJ2I6VxZcc4XocfLeaX6V21daRr9avHIPF2TELanuXQ0r0kKSCNfLfrNROI4Qqd6IIGg1/WZqO4FxYWMUl64e7azk+mViR8dvjVscvK7hlPHHVdExfDMNiHxd/FkLatumHtsZBBtgtcKEaybt1kIEz2XlVXt4PhyNq2KuAHQdmoH/AJA/pWfmzDvhrWCtXG1Np3uD/wB92z3T8Wc/KoIA+Pyrt04Zlde1y4Vzlh7UJbw729d4T56Gqx7R+ZGt42zeRhFzDhfIw7/pmrWe9kGYjbaaq3OF57nZOVIVS6jTxKmPI7mrT2X0umB48rLnuI0H8kfvWpxziLFSbcqNeomNpJjStHlwTb7wDaQAfh02/wBq3MZ3ldApzIQkEa7KQQBuCGEeUVpqKbrBwP2VrjbVu7bvm3cctmBQMoysRpBBGgHU1IY72d3MIyJde24YMQEzDQEDWR1zdPCui+zXlq5hsMDfEXGJIQ/gUmYP9R3I6bVF+0+e3w5H5HkeWZTVN0mrVPXJGg0B2iNvAbRWVbgnLpAjYg/DffSs1px1EyYJjp/OleNhZbumV1OsDTbX9Kzblq+LbrcUrmX3SVmPLbYj+Cup8DxAxFi3dAjOsx4HYx4iQda5FjceloEnXTQAH+Cuo8gXAeH4fXUqT82Y/vRTPqPrmsThb1lSM9y2VUE+OlcofkS5mJBTQae9rpH5av2E4r24NxTmDFtT0IOoPgZ0itm2sGSZ+X+9cOXyc99dPRw+Nhjj+XbhVvDXcPfHbWyo113B+PjWrjsLnuyNia65z7h7Qwl92EkqSCSffAOXL0mRXEMKl26wVFJJ010Hzrr4eW8k3XLz8cws8ftduCMFDKkHOVBKxICBicuuplx9IqdsWyAIgE7R8ZmI6T5DSqjwnADDsVfKbgOUkFoBk7mNTPTpHiKtPBLQull7RFyIRlaSCT1kCcwXXbSOutcnP+V29P4tnHhqsEMGIC7a6R+42gj4TXxcwSMBmgspBHQ+vkdvnpUg6BlbswAuo7QkgNtlktofxnTxG0Vp3LJ7QQuVWVtNTJU6wR0Ees+tUxljfKzL3FZ4pyotzv2WhtzIMT4ErsdunUfDBwfmG7hmFu+DlGk7x/pVmxl0WkyCMzakgwROu58/CQapHMCZQJ94tOnTy+Gn1rr4uTK+3l/J4cMZvH/HRcNeW6AyGVNZWt1zrlniV0XVRNcxjKdvXy2rpK2JXvHw0BjX1rrcBEbmT4AVnJMAnT+fKvbVkBdNvKvTbncaedA7MaEDXx8q+8o3j/avpiAPGpzgPLN266vcUpbBB1EFusAHWD41CF54bYyWraxGVFEfAUrZpUMilKGgGubcS5Xv4e4xRGu28zMrLqQCSYZRrImJ1Bq24HnLD3XKBmSBcIa4jIrC04t3CrsApyuwB16it9eM2CSBftEhA5+8TRDEOddFMjvba1Tk45nNVpx8t47uObcQwl11hbN1iemR5/Sozh/IV77RhjiQEF2+uW1ILFLc33a5GirFtUiZm4JiIPW143hzki/aPae5FxO8Qcpy697vaaddK0cHbF/GHEK6PatWeytlHVvvHfNeBy7EC3ZHzqnHwzBpyfIyz6VP2u2tcM3/APVT6HszVJw2GB0C+sE/3q/+1fCOUsXlUlLZcPH4c2WGPl3SJ8xVBxeIAsEhgGm3sY07RAfoTW89M56bdvALOo1HU6/rNXfkngtm/hbiXbaXB2rSGAOhVKqV7GIAZYfDX9NKvfs74dct2bly4pXtWBVTuFAgE+pn+Gq2bTbqdN7D8jYO3/y7OSOis/6TWoeF2sJj7LpbVUxKm0TExeQNctNJ1GZO2Un+m2PSyYzGJaRrlxgiKJZmMADzNQnFcRax2FZcNeRrpl7OokXrLK4lT3hluZAw6BoMTUstrDVC9puFfNYuAEqA6kxMEwRPrB+VXXC4ktaV3U2yUDMrbpIkq0dRt8K8RreItAjLctXVBB3DIwkHzBBBomXVcmwOOAAVtfproRr5V93OJKh7qnqCY18xI8tdvCrdxD2c22M2nKf0sJHwMg/Oa1R7OXOjXUA8gx+QJ061WxvM45vzVc7TVdB/NfKup+zLhN2zgrZvSGYSqndUJJWR0JBmK2+F8h4e0wdh2jjYsBAPiEGk+s1ZCKnSmWe/TkHCMCyZgJUljqPXqNutTaW7pgafzy/atlsI1s5HGUjfwOuhB6jrWzaMEaV4+V77fReUmM8VS5l4QX94ljsNT18BWtynyQz3JCwB1jrV8tcMN24sCQGGY9ABqfido86tNjDqgAUADyrs+PjbO3m/L5sZZr3p+bruCyX+zuKVa33IYAQwMPO4YbkGdjMxFfHD76kRm+8Ej3dW6lSDtBmT0kbiY79zLyzaxiZbiAkbGNR6NuK49ivZw11muYYlrCMQjN/iONGZGG9sEQCfeIJGkE73i2zw+TOumleuaMBqEPdYkjvTMQRrAzaaatMaV92caWgsYbyVSG20IPvdI1+NaeM4Ldtz2ykEEbgwdN80EfCnDIDAQTJPhAAkzG86Vjljr27MOTd6ZcSBlLQJaQAdYEzp1GpiPMa+FR4/YYuFgjfp5xHwg10DhvCGxN+1bQSSQP8ALoMzeSgaz4nxrq//AOBYUoEKTAiTv6+tX4Zu7c3ys5J4vz5yLgCMSGYe6jET46D966Ezjfwqw472adm+fDAHoUJjfqP7VIcN9n40OIef6E2+Lbn4RXX08/yVLCgkhEVmY9ACTVp4fyQ7gG8wTyEE/wBh9at2D4dbtCLaKnoN/U7n41s1G1bkj8BwOzZ1RBP5jqfmdvhFSEUpUKlKUoFeGvaUFEHsvX70G8IuLdXu2UUkXbq3j2rZj2sFYWYia2uJezxbrXvvSqXRdIUW1lXu21ssS8yyBV0TSDGpAAFxpU7oqGI5CzXQwvAIL128bZtAjNcgSCHEMqhgp1gtmiQIkOUeVVwNtkD5y2QZoI7qIEUGWbWBuIHgAABUvxHGdlauXSJFtGePHKC0fSqtgvaVaYp2ltrSth+1Zic2V+0Wz2OVRLPmYbfmGmtO6hb2QEQRIO4NUrnbk/CjDNcWyFbPZ90so1vWge6DGxPSpO3z9hmLkdoURLb5xbcg9o9y3lgCQwa0wMgRB8DWtxHj1vF4TFFEuPbs9i69nq10ZLOLTKpEicyggid6aTtLYHlTC2jmSyuYbFpaPTMTFS8VUcH7Q7TBTcVQh7ablu6LqjszYGmVQ2pvgQyqwKmREGtvifPVi0CFzXHD5cio+hF4YdizZYUdoSATo2UxTRtJcwcNOIw9y0MkuNM4YrIIInKwYbbgggwRqKqGI9n+IuLLX1z5MQgJa47Il3sCqi6/fcTZcEtrlvsOkGePP2E1776RH3V3vyzIDb7v3gJRtVnRSdqm8DjUvW0u22DJcUMrDYqRIPyp3BSML7PLq3bDm6sW9coJ+7PaXLhFruDuMHCFRkELEEQot/AOHmxhbFhiGa1Zt2yRMEoiqSJ1gkVv0psKUpUBSlKDHdsKwhgCPA1g/wCE2vyD6/3rbqM45xg2BbC2+0uXrgt20zBQWIZyWYg5VCoxJgnTQE1W4y+4tM8p1KkUtgaAR6V9VB2+bLalEvo9m62XMhBcJmuNatlriAoqu6kISRPgNQNLF872LllhYuulxwotscPeYk3A5R0tlQbg+6uR0lNfO2lds3Fbxxd1sJaJFpYGKuqSIBEjDoRs7AgsRqqHxdSJ+1h1VQiqAqgAKAAAAIAAGgAGkVVOGc28Pw1oWrd45Vtm4XK3GLSn2h2ZsveulG7Rh72pMdKtWFxIuIrgMAwkBlZTHmrAFT5EUGviuEW7ghlFVzF+zPDu2YEoZmVj/arhSnteZ5T1URwDlezhA3Zglm952gsfLQABfIACpelKiTXpW25XdKUpUoKUpQKUpQKUpQKUpQKUpQYcXhVuI1txKupVhJEqwIOo1GhqDPIOEhh2Z70/4j7k2TI10M4e0R4EH8xmxUoK/c5GwrBZV+6EAPa3PwM7qTrqwN25r/V5CNjC8p4e3ZeyiMLdxUVh2jzCW0tJDZsykJbUSCDInepilBX35FwzBs63HLhwztduFjnFoEls0yBYtAH8OQR1rw8iYXTS5oSSe2uyxNzt++c3f+9lgDsSehIqw0psU7Cezi2Gc3nLqQotqnaL2eV7lwFc1x4PfKwuVYnu66WzC4ZbaKiCFQBRJJ0AgSSSSfM61lpQKUpQKUpQKUpQK0uLcIt4hAlwHusHVlZlZXEwyspBB1I9CQdDW7Sggk5KwwKEK/cy/wCLc75W415TdlvvSLrM8tOrGozDeze2luyva3M9prZa4GcFltreVVTv/cjNeZu75j0uFKnYrg5AwgDAW2Ctb7MqLlwArkFqYze9kULm30nfWrEBXtKgKUpQKUpQKUpQKUpQKUpQKUpQKUpQKUpQKUpQKUpQKUpQKUpQKUpQKUpQKUpQKUpQKUpQKUpQKUpQKUpQKUpQKUpQKUpQKUpQf//Z"/>
          <p:cNvSpPr>
            <a:spLocks noChangeAspect="1" noChangeArrowheads="1"/>
          </p:cNvSpPr>
          <p:nvPr/>
        </p:nvSpPr>
        <p:spPr bwMode="auto">
          <a:xfrm>
            <a:off x="63500" y="-831850"/>
            <a:ext cx="265747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558" name="Picture 6" descr="http://www.ndt-ed.org/EducationResources/CommunityCollege/Materials/Graphics/MixedMetals(mayFranInt.).jp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724400"/>
            <a:ext cx="3302786" cy="2133600"/>
          </a:xfrm>
          <a:prstGeom prst="rect">
            <a:avLst/>
          </a:prstGeom>
          <a:noFill/>
        </p:spPr>
      </p:pic>
      <p:sp>
        <p:nvSpPr>
          <p:cNvPr id="23560" name="AutoShape 8" descr="data:image/jpeg;base64,/9j/4AAQSkZJRgABAQAAAQABAAD/2wCEAAkGBhMSERQUExMWFRQUGBcXFhUYGBgcFxgXHRkYGBkXGBoXHSYeHxkjHhceIC8gIycpLCwsFx8xNTAqNSYrLCkBCQoKDgwOGg8PGjAkHyQqLCwsLCwsKiwsLCwsLCwsLCwsLCwsLCwsLCwsLCwsLCwsLCwsLCwsLCwsLCwsKSwpLP/AABEIAL8BCAMBIgACEQEDEQH/xAAcAAACAgMBAQAAAAAAAAAAAAAFBgAEAQIDBwj/xABJEAACAQIDBgMFBgQDBQUJAAABAhEAAwQSIQUGIjFBURNhkRUycYGhFCNCUtHhYrHB8AcWM0NTcpKygqKzwvEXJDREY3PD0uL/xAAYAQEBAQEBAAAAAAAAAAAAAAAAAQIDBP/EACERAAIDAAIDAQEBAQAAAAAAAAABAhESEyExQVEDYXEi/9oADAMBAAIRAxEAPwD2zFXMqkjpQ32o39gVc2rdC2nJ5AD+YpcXaiVynKmdIq0F/abf2BWfaT/2BStit9cPbYoxIYCVkcLcOZYYSNZHrVnae9FiyqlmBzEDhIJAM8eWZy6f+vKue/6ayHvab/2BU9pP/YFJuwN72dCL9t1ZSoLMBqToSQAIAIbpEAakmKuf51w3dyOWYI0TEkcpkfCov0sOIzHab/2BWl3a7gE9vIUsWt+sLxl7oVQeGQ0kRJ6ETIYCO3xrF/euxcJRWJkAqwBysM0cJI11Dafwmrv+jI62saTaL8yJ/nFVvazdh/fzrjh74GGuMTpIPqE/WhV/bVtFLEyB0Ak/KrObVCMV2Hfardh6fvU9pt2Hp+9CbG0UdQwbQiR8KsDErzkfL9qxt/S5Rf8Aabdh6fvWDtRuw9D+tUhiFPWsNfHxpuX0ZRd9qt2Hp+9Z9qN5en71RW8D/etYuXQB6U2/oygje2kVVTpqSOR6VxO2m7D0P60I2/j8ltZ/3jD/ALgb+tBk2wD1+ldk3RikNvt5uw9D+tRtvkdB/fzpN/zTZkjxUGUkGWUQRoRBqvf31sLp4gb/AIZby5rpzq2Ovg7neI9h6fvWj7ysPwT8B/8A1Shhd6rVwwlwE9uIH0MVZbeFFGZnUAHUkrE/E9aX/R18GZt5mAByHWNMvfvB0qvc3sdXClUk5jl1LFUjMwgxpM+dUtnbRW7lCEHNGUiIPaDQrN4mPBGuRDa+GYXC5/6fSpbLlHoOKxZVVIjX9Jqr7VbsPT96rY/GhMPYJ6qv/SDQ5NrKaN9kS6Dg2m3Yen71g7UbsPT96GW8YCOVUcXvXhbZh71sEmMuYFidBGVZaflS2KQwHabeXp+9YO1W7D0P60q4nfW0l5bRDEuoZIUnNMmPRT/ytMRFajfayXAWSsHOMlzOnYxGUjoRMjTnRtoqSY1+1m7D0P61Dtduw9D+tCRte0QGzBQeWbhPXo8Hp26VkYtWYKupJK/Qzp8qaFDVbMgfCpVfZdzNZtMeqIfVQaldTkCN/wC667PxDW/eCqR8nWfpNeCNvHiZys7JodZ5zEHXUCDzGnwNfQW+NgPg7ynkQv8A1qa8pubrWmAnNI1H1/WuH6NJno/ONoSbDiCGc5MuUNI6/I6Qf7Iozb20cO4Pil0y5rYATKHgBGmTBUNmBknhGo1yk7244mVaBzqwdyHuBFLkquYqNNM0SJPTSYmNT3rn5LJCxirty8p4sqKVZrYaSy65rgHIhYWVHQZoOUx1bBrZuMLlw3GVgLa22zC4CofPGgyZSIXQkmDEGWm7uTqrDOLoyjMCgSFyhZAkGQNfdMwelcU/w5Ue+WYSOEMQsRoJ5geXaKiJQBuNw5nUpGcOpDmGJZUBGULnWdTwggdSTBLdsgsCqQo0HEGCg3SVWQvMZj1k6nrqcv7hC7BZz0kkySQIBJiTpHOTpRLZW5qWQ8MZfL9DI51KdGurC23MYbWx8Q45oq//AIh5V5Vid7syCM5OWTlJAB0AzSOQbUAjXymR61vJgp2RiVH4pj4eIoH0AryJ93lyKbZe25ADAe6Y7kyTOvKK6TrqzMFdhXY9/HYi3cOGK5LZAZQCHJOYm4ZJYAxGg8iBrRDB7VvWH8FrRKlmd5IaBAZmUAAFR1EDr1kAPsHZXh3szl2Ttw6/HMI59+QmIMUbx7l7bWlUKOlzKBI1nLnHIyOQX5dfPK0+jpVlW/vKzKpFxszZpGfReQDDWfzEA9xzq7szfhOFXedNJEMQBIbme0d9JoXa2CWuHO7MBy1Ecx1ImIEamYA1rhiN1rZWULqw00MyNepHKQOVVV4MjXjN5ntFSwXKTB1EjWO/zkjqPhVnZ23RfhvDdXcsGn8KjKF179fXyJV9lYB0DApnUhRDCcsjiZc2mYkdQYimTY2z3CsWklvhoNOwFZd+yryXd4mizaAEA3D/AOFbHXz/AJUsY+4wUMNPh8qcd4rY8GzMD7x9SQOgHU0vXMKrCCy+q/rXpXoKs0eWXZLsZ6sfUmu9vDAoZbKQWMntr05k9umvPSmR9nYHMZZhr0Pn5tVlrWACAQT2Ynt3GaJ+WsiulnKhFu2YIyFwehDHNPc6fQVYwV0hiWB1JkzMnqacsPbwOmjHXlIPXtNELeNwBIUW5PLVUn+dL6JVBzcYlLVprsDw+bSCMo5Ge0Ca3wlsLiGMzxhufNTZzSD2nrV7D5BaOVc6kRky5jr8sv8ASuV3A5rhucSAKBlDcwoYQeERzg68tNJNZTHs4f4nXWTCYMrIPKRGg8LXXmCYgRrJ6cx51b2yyCEuuFkqDBYTCkjiuLwjOuvn1g16zvzgVu4bDBp0IIjv4ZFIA3UQaLykmD3IAJ166D0pJq+zpGLoqJeYuHxM3ETKSrsyo2p4QoMMDEyoYkHWqN57dy0XaUYmVNtVggAALlAHQDQDTvzk9s7Z97Dv93GXqh1ttPOV610xW7jXrma2iWCOqHKPjlVQJ/8ASs2RoVdn3nS4tqLiHNlHCC+gAObPEKNR0jKeUalLuG8O011kPggAIX4btxmlQUytqggmZiEaJ6kX3YvzF05wOUgFT2J/Q/WBV2/snEP4hJDtdBBLqGiSCSszB0jlyJrV9maddgEW8R4a3UW46g55zTlbh4mUy0dQeRynQa0x7osWCQScl2Z7hmQwPhmj5Vz2XundVgxchtBmUkGNevPt5aUyYTZQtGQZIkjQDWABMc9R/cVl9osVQ5bI/wDh7P8A9tP+kVK7YO3ltoo5BVHoAKlem7ODM4nDLcUo4lTzH16UC2xsazatF0s5mBUBczaywBgZhmYAkhQQWIgammKud/Dq6lXUMp5hgCD8QdKjimVNoU9lC3fJNu3byIbQYlroJzqrkqGggANlAYSWDDhjXSxj0uJcNiwrPauKMmZpuWm1VkMgBmEgA6ZkIJHMNDbJskgm1bJVcgORdEgjKNNFgkRy1NQ7JsyD4VuVCgHIsgJqgBjQLOnbpUyvg0/ooXtrgI91UtPaS097/aKzKt1kyCWMXCF5Ee9w6dLa4g5mBS2ABiyP9T/Yuqr+Prmk/D50yPsmyzhzatl15OUUsNS2jRI1JPxM1DsiwRBs24zF4yLGc83iPePfnVyvgtitidqlMyG0huHwTa1fKyNk8ViJmbZbUA657fKTTQNlW/y/U/rWbuybLZs1q22Yy0opzHh1MjU8K6n8o7CrdMr4Lf0rXNno1s2yOA8xJ+PPnS9Z2NhvGvq9tFS1kymXB1Us0ktGkdBTVVK9sWw7M7WbTMwhmNtCxEZYJIk6afCo4p+iqTQo4d7L2vEt4YNkusl22GcvkClw1vXVvDytljUkqDIrS+IQXEt4d1OHuYhSPFhlTw4g5/xZ5B7Ad9HX2Zaz5/CTPIOfKuaQCoOaJkAkDsDFYu7Lst71q23CU1RTwHmmo909uVTEfg0/oonG20tX7jWATbdUtpFxGc+El1gQxJBhjHfKO9WMRdti4mW3bNm94Pg3Tnibje6wzD3l1VtBIynUrmZbWybKtmWzbVueYIoPu5eYE+7p8NKzh9l2beiWraCFHCijRTKjQdDqO1XMfhLf0VfFY2kZLNpna3cbJxgF0upbCg5tJDxJ5EfKr+xMRaxNy5kQeCFtNbaWzPmz5idYABUrHcGjR2VZ4vurfGQX4F4iDILaakHWT1rpZwNtGLKiqzABmCgEgTAJAkgSfWmI/C6f04YjYll1VWSQpJAJOhPOuH+WcP8A7seporUq0iWzzjF7tYTJibyYW1Flr4hrl7MWtozkwGjiI0UfhIafw1pitjYe21hPstthczAgi+hH3tpIOa4cki8WBbmQoGrgB/u7KssWLWrbFxlYlFJZfysSNRpyPatBsLDgR4FqIZY8NPdb3hy5GBI6xSkLYjLuzhQWH2ayAFxhGt7/AGLqi/7Tkc0n4VrjNlYZWdGwlo3WNo2zmuhWR8gusRnmbZfkD+O3yzaPvsexGXwbeUMXjIsZzzaI97z51m7smy2bNattmMtKKZPDqZGp4F1P5R2FKQtlfD7uYdFCpbygaAAt+tdl2NZE8HPzP9TV2pSkLZUxezEuKqsshfdGZh0jmDSe1tlcBrSEeObByfaGaRZa9mA8TUaR9ae6pnZFgmTZtzmLzkX3yIL8veI0J5xUcUyqTXsU8AQ6BjbtgtbwbgZrunjuVIPH0jTvVrDAG1YbIge5d8NhNyAuZ1kDPM8A56a0yJsqyMkWrY8MQkIvAOy6cI8hXO1sLDrGWxaWCGEW0EMJhtBzEmD0k1coaYsfaGNlHW1bdmsi4bYNwEt4irkU5zBIYgSPeHpf2I9rEvdKoPBHhm04Z5dWBJbnESIHwnrRwbKs8X3VviYM3AurAyGOmrA6ydZrexgbaEsiKrNAYqoBIGigkDWOnalIls5DZFr8v1b9ah2Ra/L9W/WrlSlIWzCLAAHIaVKzUqkK2NxvhxpM+cVV9tD8v1/aue3rgGSTHvf+WkrePe3wbbGwouMvPRoA114RB78+VcZTadHWMU1Y9e2R+X6/tWfbA/L9f2pF3U3xF+1N8pbuAtOoCleYaCdOcfLWJojt7H5cMbtptBDZ0IPCfxD8LAaGO06is8jLhDT7YH5fr+1Y9sj8v1/avM9y98Xu33tX7gbSbegloJkyI6DkRPM9KZdrbbW0VVRmdtTpoqzBYiRPkJEnqOdTkYcEM/tofl+v7Vg7aH5fr+1Keztt57zpntlbeWSdGzExHASuaSBlmfjOhK/j7SuFZwGOoU6Hp+tF+jGUHE2yCdVI+Yrf2svY/T9aWr2LGZSDIzrqOUFbg6fL0q0MSv5hW1NkcUG/ay9j9P1qe1l7H6frS9idr2reXMZLMqQsEgtyJEyFHU9JFWXxKDmwFa0yZQY9rL2P0rB2unY/T9aDrikIkMI7zp9K1XGWzyddeWo59hU0xlBr2wnY/T9ag2wnY/T9aFACud9oj4/v/SrpjKDB2uOg08zU9q/w/X9qW8TtMJcdTzB/nr/Wom2FNZ0zWEMntX+H6/tWPa38P1/agI2gO9Y+3LPvaRyges1dMmUHztf+H6/tWvtn+H60CbaC1gY5aaYyhg9r/wAP1rje3gVeYE9swn60Mt4hehodvGv3LQOO5lRW68bBZHyJ9KmmMoaMNt1WEwQOXmD2IPKuvtdPP6frS3h7gzeTW7bD4wyn/pWt0x9ouUFxCynVQwzDrqJmm2MIYvayefoP1qe1k8/QfrQK5iFUSxAA6/WtMbj0tLmaTOgCglmOugHfSrtjKGD2snn6D9ax7XTz9B+tBLd9SJn15g9iOhrPiL3GnPy+NNsYQa9sJ5+n71PbCefp+9CIFcsQ0L6D1IH9abYyhlw+IDiRyqVX2X7h/wCI/wAgaldF4Ob8iB/jbtC9atYfwTBY3QecxCcj0OteIpj7qlgRo3vAlhOvkRMa17Z/jhhDctYUCffuTBj8K15I2znM5lY6RmnMYBmOh+fma5yqzpFdHTE7TNxAqKqpzjqJBBKkkkKRzEnUaR1b9g4mwdnzev50UwbCsVMy0CWE66nRSOsilfB7MkEAMARGiifiDmjU6Htz15VYwmwnQMFBGaJ56gcgCPr8q5OjorM7GtmzdW7Zl4EvqDlExEggMP4uH4Cs4/fC/c5AIwABMgs0FgJA0UcUkc+VW7O79zMVTRbhGYGZHSZnTn0J07Vyu7slXbgnWC0EKTpPx0qe+yf4c8JteMQpclnaJCjXP0ACjVj66077LxFt50IucnzSDBnh5nQgaj5ULwuzzmCmYjQEGDyGhk9I0JkmaZMFsrUaRyrPn0bSrspbcxww+GuOiyLfhELymCw5nyNL+D3me8hOiyDALCTzHLmfl/WmreXZbNhrijUtEfBc0/zHrSKN025krJ1On05aD4V0iyNWDMGfCvAO0ZSORAMc9JEnnE+Roxi94bl3K2e+sM0vpl4pIglQAOGMpzaRqIINa/s66qlVIhoDQOYnudfSimD3bJsCF1jRmuCJ5SiDigHX4zM0f9CRrsrby2hct5sgYeIWcKCxOgkqAImJ5eetX8bj2JtFXU2UlVGYFmKzxkAcgwkH+kVyvbq3HjQKoAXh4SQNIkax/OTMkk1yTcxpkJBBECTlEctP751lroiGHGb6JZRWKuxeYiAO/M0ZXG+JbVpHEJ05aief9aTF3TvwSSrHQAsCcoHYDSY0+VM2xtkPbsZGmS2byEnkPKPhrOla79jr0U9tHNiHM8wh+Ztoa0sW/wCL+9KtbUww8Zj3C/RYH8q52cP5/wA6y27OqSo4YzaVqypa5cMDoNST2A70qNv6Q5JQeGeSzxfGe/lH6004vd61c1fKeepiR8DQ7Ebi23Uqt7KpMxKnUaSNefrW00cWuzS7v7heQW6fOEH0LzXDE76CM1pOHWc59ICt/elT/wBm1oc74P8Ay/rRXZG5mHttMhj5kHt0q/4T/SjsLfQXrq2ysMxHIn96etuWZt2Op4PpnP8ASuGC2dZX3VWfKKs7TICKy8WR7bHlyzcUfBST8qGbFPevbVyzhLL2gSxtdFkKIaGaPwjv51557UvMou3GBfLkUxxFR+OVIJYdzpr6O2/N26cKltFyghVZeuQSSJ6SQdPhNK2Dw10WgpEIykRJ6kanz4QdfI1DdHJd7MW4yli6CGGaJHNVl9Dz6HnHai+w94riaszPazH7wPcm2xPCWHJsvvZdJnrpQfCpdtSFyeWZM8HSIBBEwsTHKe9G9k4vHWbbqt3ILjNcIyoVuTJJIZIBk/MCOgiujNMM7Y3mIxHiF8lliVtiAGIUnMxyj3T0B+lZx22HVUabahivhgqdG5rnhY1mJJmSOVK2LwF666s4ELMKRzBMkSOQPl3qxtnC4i8FlTlAkIpA1mTEgt0B5dfKsqJX32NJ3xdLKXcmYMQMoBXMCDDJIOkgiD29LtjajYkLcINoIcoTODLGDmYL2HKfzGl7ZOCxFywtq4FVEzZMy5mEkmZbXmxIGoB1ijuzt0lRC+Ym40cUnUAg8u+n1oao9C2FdzW5PUg/9xKlTYSxb+f8go/pUr0R8Hnl5OW8O7dvFhBcJGQkiI6x3+FefixgkGbLfkEAj7gmSlxwBFyCxFtgEHFMacQJ9XoP/lWx4aW4YohcgZjqXDKxYjUmGOp5fIVHFMqk0AG3Xwq3fCm5nZGuaINcsArP54M5ecVUwq4Yi1lDkX82Tjw4BKlAVk3Pfm4Bl5yGGkU1f5UsZlchmuK2YXCx8T3Dbyl/eK5SRlmNZ561ButaDZg11W4pYXHDNmCKcxmSYtIJ58I1mTUxH4Vzkxcu3MMil8t0rF0owFv7zwpzhZbQwpIzRIUxXVrNlmNs27udWZGQ+FwkW/FBnPBDLyI684g0eu7q2GDKQ2Vg4gOwCi4ZuZBPDm6x3IEAmthu1amZfMSzFs7ZmZk8MljOsLoOgjSmETTFlcThwLeRLzeJbFwgC2Ck3EtZHzMIcO8ECYyNrym/4qqhZbd4wb4geFmPgkhol/xEGPrFE23RsEzxgkkkh2EsTbYsdeZNpD8Qe5mwdgWpc8Yz59A7Qpcy5QTwljqSO5iJNMRGmBrFqziWNpGcg2Uu54XLDmQvPNmgSRGgI11itru5KBSc5MA6ZV18tTFGcDsK1ZcvbBBYNIzHLxObhMHSczH4DTlFXriSCOU9ufypiJVOR5y2Hw4ti5FzLKK2YWVyOxZcj57gAKldTy1BBIM1f+yWQYh4V7dpmy28q3bgQohh5JPiIMwBWXGvOGN92bJ/MrfdS6sQxNoEWyx6kBuZ56TyFbDdy1M8Z1VjLsQzoAEuMCYLjKNT+VT+ERcobYtYbF2iqcF1TcW06Ai1xJcdbeYEORwtcXMJniETXVsXZEDLdL+Lcsm3FuQUUuXJLZchUAggyfEXTnBuzunYUKBnOUWwpLsSq22DooJOi5lBI6wJmBWbm61ktm4855uHYMY8SAT2+9YfCPyiGUTTBOHuIwkJd52B/sv9sFKn3+mYA/SamDxVm6bKqLoa6bi5SEm2bc5s8N1jTLMyDy1o3a3etKVIzcIQRnaGyCELCYLL3PYc4Ea4bdqzbdbihs6kGczcRCeGM2usIYq5Q0yviN18zSLpGgEZEP1ImhO2NmLhvDz3HPiNkBiwoBys+puFRqEPzinOqe0NlreKFmdTbJZSjFSCVZJ058LEfOs4Q0xKx+xLbhs4utkdrcRZ5i0bxI44iNO8+WtB8LuvhryqUa8WdmCIEsawiuzB82QqA4BOb3pXmDHox3etEk8fEDPG0Zjb8IvqffyaT8+etc7e69lQMudcsFSHaVOXISpnQsPe7nU661coaZ5m+wMIOVy+QU8RSLeH1AtvdIgsGBAtONQBIidRJVNyrYYjPflbvhEZcONfC8WZzco07z0607ruvYC3FCkC5bWywDHS2oICqeY0JmOczzrsdhW85fjk6niaM2Tw88TGfJpP9daZQ0xS3c2VY8S0LT3y1201w5ltjwwrBClyD7+YlYEjgbXlLQm7qDqSe51Px1rfB7vWrVzxEzBuKeIwxYW1YsCYJPhKZ7gnmTJOphDTFTbu7dlUDOz+8iqFAlnYi2iiSBqSBqQOpPOhT7v4UIGdnH3otEfduVYkCXNtiFUSJJOk6gU8Y/AJeQo4lSQdCQQQQyspUghgQCCNQQKG390MPcVluKXzBwczEmXjMwJ5PCgBhBAGlMou5Cne2RhLTOLq3FRHa2bpCFMwteNyVy0FDpw89O02V2dhwy2zbuq7G3wkW5C3M+VzDxH3bAj3gRy1Es3+V7JYs2Z5JYq7syljbFosVJgnIMuvc9TUO69nTW5mBQh/EcsMgYIuYmcoztp3YkyauUHNi/icJYtM4ZbgW26o1yLeVcyC5nPFmyAczGmp5AmsHCWpAa1dn7n/AHWniu1teT9ChnyiJpmtbBtqSZcyVY5nLAkW/C1nmCvPvz51zTdmyBlAYALaRQGaFFpi1vLroVJJn1mmUTTAQFhXCuLiAi9DEIVJtMQy8LE5iFZgI1CnkRFFNmbNW9Zt3AXQXFVwrBcwBEgHKSJ16E1bfdyy2XMGOQhhLN74c3M/P38xOvYkcjFXcDg1tW0trOVFCrJJMDQSTqdKZQ0yYPC+GuUGald6laMnF8WoME6/A1r9uTv9DQzHH7xteo/kK4L8a5ObOiiGvt6d/oan29O59DQgCs5am2MoK+0E7n0NT2gnc+hoSUrWKbYygv7RTufQ1PaSdz6Gg8Vyv6Amm2MoPjHJ3+hrP21O/wBDS9aaS3kxH0B/81dSvnWtMZQc+2p3+h/Sp9uT830P6UvYzEraRncwqKWPeACTA6nSg2xN9MPiVJB8PWALhAJiNZErrMAZpMGKbGUPP25PzfQ/pU+3J+b6H9KBqQQCDIOo/pW+WmhlBn7en5vof0rHtC3+b6H9KDm3WpSrpjKDq4tSCQZitft6dz6GhOHuaXF8kPyZiD/0mtQBWXNhQQY+3J3Poan25O59DQrKKzlqbYygp9uXz9DU+3p3PoaFFa0DAkgEEqYIBEg84I6H402xlBj7enc+hqfb07/Q0IeAOYHx79vjrWfDptjKC6Y1CYB5+Rrk+1EBI1005fvQy28MP+K39XVf61wxDDO+v4m/ma0pMZQZ9qp5+g/Ws+1U8/QfrQUFe9biO9NMZQX9qJ5+n71Paief9/OhBZe9YzL3q6Yygx7VTz+n61g7VTz9P3oTpWMoqaYyg5h8armBNShWyLv32Xurn0a3/wDtUraMNULO8W2SmKvLOgZfrbQ/1obe3rFsSzRPn06mlv8AxKznal4icqFJHFDTZSeXkY0pa25hg1wm1JUHQalgvQcWuleZr/o9CrJ6ds/fS2yy11QSTAnp28z3rtb33w7OiC5JcwsTE9PWNK802JgDcuXCj+Gy5jbDqZMGAqmeqk8+ZFd3s3ENq8hUvynJlKNzzSmkmfjpT+GWeg4jfdFutaVWcqhfMCMmnNZ5hunLnS/iv8T74YgWFK9DmM+XrS8+0Lp8U3Cp8RRMg5iRoGAUgz01MdSDXTGhCCbQhwAwhQZaRoJ0kaHTt1qmQ3jd7b94qsqFJEABgynlzOs/tRDYW33ZChcFRoCWBPSAAde5n+VLeNwmJKEBs7Jl8WMskknRCoGika68+tX9zcEi23zJ97ImQc2UspPXmANCBzZqxL6bibb3b73cPirllTCulshwDKM1sayDJ76co60v4ff3EooUuWQCOYDxEaXIJnzMmiO++zLlzFNA4QF6dQMtLRw+RuJeXx5aRp0Pxrqg0Ob7cs4uyt65fUPYIZbTDK7ZjBSYiDoJUmCASYk0v7Txa3b5ewEW3KzdLIrcuOMxET01ExodaoW8PdFs5VXjn8AJAOvCYB+XKqfGpg2xrCuuuoA0BDdeUHT4imfZntdDFtTeLElFVnLWtSSjISZ0KuU/Dz05Ge0QW3f3ruLcuOzXChLfdAqVmYAXoij+ECNBFKNvZVuYylYnUkyT8eRUa9Qe9EMPgSbyzZLLyYMRxKNSwYTlMciZmelZfS6Kh0wn+IN3PLIhtk+6slwNDoc0SAeoFNGF26l60XtmQo1BEEGJgj++deZ7Xwj3GXIB4ayFBUgqSdZAJ0MAwNAZga057pYXKmIAQhWZCATyABGXX4/WomUOrjD4Nx+R8BPVbrD+tLl/fW3bXM10RqOEhiY5gAenx0o3tWwTgsVzBNgDhEnW4x01Guorxlth3MuXI0aCegHwnzqtWF7PWtl7zreClGLZhmHPpAIPQEHSKJXtqZFzEmOvMx6V5Js5cQhCJOg04gqgTqG1Gkn5k+Qoyu08Vh1yoCwTKAOBkAAAgMpgQB0+tZXksvA3X95vEJS24Ia3c41ZeBgDEmeZ5Becx3pZ2Nta5hbFzhYmVa5cUMzAmAoykDSIJZiOZ56RT3iW7eYOAUIBUspEMJlTJhpkDQkwRI8xj2mtAhGuLcYlmu5jrIiDGsmTJHc9KrML+h23vgwvG/cUywKqczAW2WDCqWXMplSROszMDVz2DvOL4AcoHPuhSSGGUMCJAPI69iCOleU28LmABWe8GNdPj2jrzonsjCmzB+8Dg8K6aayRPQHXQjrQqPXLN2LgXubf/iJpXnm1N9FTGXrbZgguXlz/AMauRljt5+Y86dtmX2uOjMNSydI/GD35QleV7y7BL4nEsf8Af3iOcf6jR/fnW400WnYw4jfJbTqh1zCZBGnxHP4kctalnf0RmK8MxA1cdp6Qe4J5cqTsLse6ZGUkkADnAIIImRyGv0q42yrigkcRUHTWdfe1H96UDXsPtv091wtlMo7tqZnnpoBHz18q5Xd9bhaQisisCZ6gHUc9QddefIilfDbPDE+8ZB0jQddO+kiieH2Z4oynMSAzEEZeU8StJB5gkNHKAetVmKCFjfDEgXBo2kgyODoOLry+tX7G9mIt228QgvwxJE+6rEAAwZB0HPXyoBZS5ZUhg4zgDIT3AIeAdG05duc1vhBcfKCGaDmJiSWOhfi5trykRFQ0erbq43xriP0KXSPn4JqVX3Hw7I1tWERbufL/AEf6zUrrHwc5+TTeHcZ7+IuXRlhyp1PZFX+lBsbuELID3XtIv5mYDWCeZ8gT8q9RqltrAtesXLSsFLqVDEEgTpMAgn1rLgir9GjzZN2MPxML9nhBL/eaCBJLdtO/SrX+XMMFUtdsw2bKTcEHKcrf8p0Padaacbu3ec4qLqgYlWUiLpyg2lte6LgWZQNmgHpPWqmM3LuOmQXVVYvqDluZj4xUkuRcHiEEH35DCMwJklxoObYHG7FmSgu283GuXOJlAC4j+EEE/EVxfdawyvcF60ETKzsHUKgYAqT2DAiO803DYV0MXW6mbxLjCUJXK6qsEBhxAoDIgcxA5irjdz2ect0LwKkFScwRUFsvDCSjBmER79XCM6YIw/8Ah0VMiOnXT05USTdNw2bKs/H9qbFrNTiiXkZ59tXYg8bK1y0rkLws4BOYkDQ9zoO50qoN37cT4liOMe+sTbgOP+z17cqb9s7vvfe594q271pLTjKS+UM7MVOaAxDwCQYideVbXt3sz4liUy3wgylWMECGJ4h70LquU8CmZAovzRrlkJz7CsyAbtgGM0C4uqgNJ+EI3/I3Y1pe3Qw9xPEa7bKE5cwujLmAmIB5xr8NaZxug5JNy9nIt5LebOcrg3irNLy4Vb2UZteEEkkzWcDupcslGS6he2WILKxzZ0VHzkvmYjIuUzIUBDPOqoIy5ti7b3Xw9oEF7K5Vzn7waLE5vhBn4a1ZTYFhTOe1oxQ8f48ucqfPLrHaig3LdUKW72UGybJ4W4vu/DBdQ+UkHUEAMAAs5RRI7GueIzC4sFzdAymRcNnwYnN7n4uU9KYRdsE4bZls5FVrJ8VfEtgMpzoMvGvdeJdeXEO9El2NcAgBfX9q12Puy1i6r+IpUK6BcpGVWKPkQ5vcVw5EiYcD8Ilgq5RnbAVzZNw2bqQJdRGvWR5eVKF3YEt4Ze3mz5MnirOfLnyxl97LxR21r0w0t4vdRrl57hucL3CxUeJ7hwxw5UDPkz65s+WelZcEaX6NCja3ctkE57RDZbf+shksZVfd/FGnfzqw261tPEzG0vhKDdm6oyKwJBfh0UgHnoYNMh3XuyjeKmdBYQcBClLTFxID+8Se8AchrU2rutdvlmN1FZrZQwhysMojMC8wlwZ1g9SDzNONDkYBt7HtZSoe3EOSBdHK2Rn/AA8kJE9jFb2diWQjtnt5EKq7eKsKzBcqnTQkOsA88w70wjd+9Ei6gYnEA8DRkvsrmBnnMpUQZg66CuWO3Ud3LrcVZNvQqSG8MobbPxA5lAuDSB94PyCXGibZR/yMOqA+ef8AarFnc4KZyCe5af6U1ipTjQ2xbVUtXkRrltX4WCZuKCSAY+MgUuYnZ9t2e6uIsFHuGGzjm5LKPiQZHem/F7Jutilvo6gKoTKfE14mJJCuFaQ0AMDB1oTY3MupbVBeUwbTMxFwOTbBGVXW4GCRqFnhJaNCACgi8jsE29lKIHjWTmyRDjXxP9OP+KNO8Vvh9gKzlRdtFgGJUOJhWyOY7K2h7GjeD3VuW0C+KpKLhwpyEa2Xd+IZvdOfL30kljNdMTuw75CbigqXJIU8XiO7Xbfvf6bB8vcZVM6VcIr/AEbBeE3TS4q3LfhsrAFXUghgeRBHMedW23SJEFV9aYNk4Q2rNu2xDG2ioWAgHKAJAJMcuU1bq5RjbE4bkAfgT1q3Z3ZZeSr60zVKZRdsFbM2a6PmaIgjQ9yD/SpRWpVSoy3ZKlSpVISpUqUBKlSpQErDNAk1muGO/wBNvhQG32pPzCp9qT8woAD51uPjXPZ0yg59pT8wqfak/MPWgbvAnUx0Gp+Q61J05/WmyZDn2pPzD1qfa0/MPWgcz1rDCmxkOfa0/MPWtvtCxOYR3pfuJ1n6nl/fWt1uzaI/LdYfKMw+hqObSsZDf2xPzD1qfa0/MPWl8A963yHvXPmfw1xoPfa0/MPWp9qT8w9aARUjzpzP4MIPfa0/MPWp9sT8w9aAhawbZpzMYQf+1p+YetdQZpZHOJphwbzbQ91U/QV0/Obl5MyjR2qVKldTBKlSpQEqVKlASpUqUBKlSpQEqVKlASpUqUBKlSpQEobvHiPDwt5/yoxolQTfa3m2fil72nHqKjKvJ5m29IxCsgBdSrM2XU5VEyvcggRzqjsfeu4mbw8zWjMM3JREgsAIEHnGmoHXRdOzrlskpKsoHh5THUEmT8Byq1htnvAJVW0A1mLRkZmVRoTAOkH4ivNL6ehLqi9c3pxIeVvv4epcsZYkAwBAMEwAMokQJP4qs2N+sUyh0W4qqMxJthg2sks2WQOnD56iud5WS9NoJdAVU4kzKdJJHIrMjlEFehGlbaVq41sKwdRwsbehUspgKpA9wAiFOgLE89aymxJejKbzC25Ftbmp8S4FlC7BQ0HIRlUEmWb5CiOzd877M9xeIjia2c8KvDLCZnUwBMcMkcjS8+xhLKlvMGkB/DuL/wBoICJgcpIGpkHSuP2C9abOqXRDNleGgkEkcImDIJg/lGmms6XSH9Y+YLe177EhoRgxReHUAwJKzLaGRIie0UwY7bC2sOGYwLl5QJ7nDo39KRsFsxzetvctsLuVixAhGywMwGhDTwlYjQ9qNb9YUnA2gOmJWRMf/KgRpWo9ph+je5/iBh7blHYgiOkjvoRXXEb/AFsIzKCQBObpqQAO86n0rzbGYYEBnV2YCNNNO5JE/KKuYbDm4wibadLh4oMTBI5Zj3rGSSGTBb7s14MWfIeHLpz76kBQO+tE8DvrDRcYRrrpyHn1PkPrSDjdnXLZKNbVmDGWBaCOmmq/+td2twqlfERhGcMhAI6QYOnlEGBqKOPwiGfFb23ftCPmhQeBZ4MrD8WXVmI1kmB0B50zHfOyqhmJ1BIgHWP75159smwpc5gzZT7uqypBABgTAkz3ERzrW3hXBCuGk66kniYy3MnkF+grPsvo9QwONLOmbWYn5gkfzFNeyDNiyf8A6af9Irz/AGCzgKWDDTNxEkiNQK9C2YkWbQ7Ig/7ort+Hsz+qos1KlSvUcSVKlSgJUqVKAlSpUoCVKlSgJUqVKAlSpUoCVKlSgJVPbGGNyxcRdSykD41cqUKnR57/AJOv9UX/AJl/Wthu24EcAB/jTvz50/OJFKtzdP8A93xVsWrRL50w4YiEtkHKs5OABncwAYDRPKOXGjpzSB+G3dKxrb0/jX9avDYxaBCGQYhlkjy18vpWdq7qZzf8OxYAuWrYT3QRcFy47t/pkCRdOusmZGtaXN27xvWruS190LfDmUF2W47SWSyuU8efhgEgqRBkawjLmzB3fDDUIRy95f1ri26i6e6Y5S4jn0171rgd0b6EkpZgtbOXMPw4rx9MtpeSkjizEk81AM333bYo9trVlkjEKomM63rocg8HDCiDEyamENsxZ3dKEgKMxH5lmPWYqbW3fuXMOqBBmF0uRK8spHOfl8qt7A2PetXrj3irs1u3b8UE5iLbXMsgjSVZWOvvl+kUwU40ORnm77i3jqUHnxL+tc7W4RHQANyh1g/DWvSn5HSfLvS1gdj30s4VTas5sLlgBzDfdXLbEHw+HVwRprB5VjhX1m+VgAblgtmZlJ83Q/1re5uYDBzgT/GnTTTX5UUxu6BNvKtqwT9kuWcxgffNkAb3DoMvvc+WlWV2AxNgvZtHw7jFychYobdxR7tpVJzXOUAQvMmrwozyMCW9zoJbOPPjTl696t2d04hiAddDmXn5GatYTdq4qKpt2eK1ZtXNfd8O47yODiBD8tII+Yxb3bui8jZbfhLiDiBbzHgdvEV3HBHulWA04nua8jU4IjlZYXYlwfh0+I5etMNhIVQegA+lbis1uH5qPgzKbl5JUqVK6GSVKlSgJUqVKAlSpUoCVKlSgP/Z"/>
          <p:cNvSpPr>
            <a:spLocks noChangeAspect="1" noChangeArrowheads="1"/>
          </p:cNvSpPr>
          <p:nvPr/>
        </p:nvSpPr>
        <p:spPr bwMode="auto">
          <a:xfrm>
            <a:off x="63500" y="-877888"/>
            <a:ext cx="2514600" cy="18192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562" name="Picture 10" descr="http://images.blog-u.net/wp-content/original/2011_10/Rare_Earth_Metal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62011" y="4038600"/>
            <a:ext cx="3881989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Transition Metals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Transition metals are in groups 3-12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They are d-block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25602" name="Picture 2" descr="http://www.colorado.edu/physics/2000/periodic_table/images/periodicTransMet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773379"/>
            <a:ext cx="5410200" cy="30846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Periodic Trends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990600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Char char=""/>
            </a:pPr>
            <a:r>
              <a:rPr lang="en-US" sz="2400" b="1" u="sng" dirty="0" smtClean="0"/>
              <a:t>Electron Shielding-</a:t>
            </a:r>
            <a:r>
              <a:rPr lang="en-US" sz="2400" dirty="0" smtClean="0"/>
              <a:t>inner electrons are much more attracted to nucleus than outer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2133600"/>
          <a:ext cx="7696200" cy="452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594360">
                <a:tc>
                  <a:txBody>
                    <a:bodyPr/>
                    <a:lstStyle/>
                    <a:p>
                      <a:r>
                        <a:rPr lang="en-US" dirty="0" smtClean="0"/>
                        <a:t>Property/</a:t>
                      </a:r>
                      <a:r>
                        <a:rPr lang="en-US" baseline="0" dirty="0" smtClean="0"/>
                        <a:t> Trend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Right(Across)</a:t>
                      </a:r>
                      <a:endParaRPr lang="en-US" dirty="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dirty="0" smtClean="0"/>
                        <a:t>Ionization</a:t>
                      </a:r>
                      <a:r>
                        <a:rPr lang="en-US" baseline="0" dirty="0" smtClean="0"/>
                        <a:t> of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Energy</a:t>
                      </a:r>
                      <a:r>
                        <a:rPr lang="en-US" baseline="0" dirty="0" smtClean="0"/>
                        <a:t> to Remove electron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Electron shielding -&gt; Decrease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Increased attraction Nucleus/electron</a:t>
                      </a:r>
                    </a:p>
                    <a:p>
                      <a:r>
                        <a:rPr lang="en-US" dirty="0" smtClean="0"/>
                        <a:t>-&gt; Increase</a:t>
                      </a:r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dirty="0" smtClean="0"/>
                        <a:t>Atomic Radius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Distance from nucleus</a:t>
                      </a:r>
                      <a:r>
                        <a:rPr lang="en-US" baseline="0" dirty="0" smtClean="0"/>
                        <a:t> to edge of atom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More energy</a:t>
                      </a:r>
                      <a:r>
                        <a:rPr lang="en-US" baseline="0" dirty="0" smtClean="0"/>
                        <a:t> levels -&gt;</a:t>
                      </a:r>
                    </a:p>
                    <a:p>
                      <a:r>
                        <a:rPr lang="en-US" baseline="0" dirty="0" smtClean="0"/>
                        <a:t>increase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 2"/>
                        </a:rPr>
                        <a:t>↑</a:t>
                      </a:r>
                      <a:r>
                        <a:rPr lang="en-US" baseline="0" dirty="0" smtClean="0">
                          <a:sym typeface="Wingdings 2"/>
                        </a:rPr>
                        <a:t> Attraction</a:t>
                      </a:r>
                    </a:p>
                    <a:p>
                      <a:r>
                        <a:rPr lang="en-US" baseline="0" dirty="0" smtClean="0">
                          <a:sym typeface="Wingdings 2"/>
                        </a:rPr>
                        <a:t>-&gt; Decrease</a:t>
                      </a:r>
                      <a:endParaRPr lang="en-US" dirty="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dirty="0" smtClean="0"/>
                        <a:t>Electro -negativity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When bonded, how much atom attracts</a:t>
                      </a:r>
                      <a:r>
                        <a:rPr lang="en-US" baseline="0" dirty="0" smtClean="0"/>
                        <a:t> electron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Decrease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(electron shielding)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</a:t>
                      </a:r>
                      <a:r>
                        <a:rPr lang="en-US" baseline="0" dirty="0" smtClean="0"/>
                        <a:t> (complete valence electron)</a:t>
                      </a:r>
                      <a:endParaRPr lang="en-US" dirty="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dirty="0" smtClean="0"/>
                        <a:t>Melting &amp; Boiling Points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Solid -&gt;</a:t>
                      </a:r>
                      <a:r>
                        <a:rPr lang="en-US" baseline="0" dirty="0" smtClean="0"/>
                        <a:t> Liquid Temp</a:t>
                      </a:r>
                    </a:p>
                    <a:p>
                      <a:r>
                        <a:rPr lang="en-US" baseline="0" dirty="0" smtClean="0"/>
                        <a:t>Liquid-&gt; Gas Temp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</a:t>
                      </a:r>
                      <a:r>
                        <a:rPr lang="en-US" baseline="0" dirty="0" smtClean="0"/>
                        <a:t> 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baseline="0" dirty="0" smtClean="0"/>
                        <a:t>, </a:t>
                      </a:r>
                    </a:p>
                    <a:p>
                      <a:r>
                        <a:rPr lang="en-US" baseline="0" dirty="0" smtClean="0"/>
                        <a:t>Decrease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Elements: Natural &amp; Synthetic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ebdings" pitchFamily="18" charset="2"/>
              <a:buChar char=""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Natural Elements</a:t>
            </a:r>
          </a:p>
          <a:p>
            <a:pPr lvl="1">
              <a:buFont typeface="Webdings" pitchFamily="18" charset="2"/>
              <a:buChar char=""/>
            </a:pPr>
            <a:r>
              <a:rPr lang="en-US" sz="2000" dirty="0" smtClean="0">
                <a:solidFill>
                  <a:schemeClr val="bg1"/>
                </a:solidFill>
              </a:rPr>
              <a:t>93 elements were naturally formed in the interior of </a:t>
            </a:r>
            <a:r>
              <a:rPr lang="en-US" sz="2000" dirty="0" smtClean="0">
                <a:solidFill>
                  <a:schemeClr val="bg1"/>
                </a:solidFill>
              </a:rPr>
              <a:t>stars</a:t>
            </a:r>
          </a:p>
          <a:p>
            <a:pPr lvl="1">
              <a:buFont typeface="Webdings" pitchFamily="18" charset="2"/>
              <a:buChar char=""/>
            </a:pPr>
            <a:r>
              <a:rPr lang="en-US" sz="2000" dirty="0" smtClean="0">
                <a:solidFill>
                  <a:schemeClr val="bg1"/>
                </a:solidFill>
              </a:rPr>
              <a:t>Created by </a:t>
            </a:r>
            <a:r>
              <a:rPr lang="en-US" sz="2000" u="sng" dirty="0" smtClean="0">
                <a:solidFill>
                  <a:schemeClr val="bg1"/>
                </a:solidFill>
              </a:rPr>
              <a:t>fusion </a:t>
            </a:r>
            <a:r>
              <a:rPr lang="en-US" sz="2000" dirty="0" smtClean="0">
                <a:solidFill>
                  <a:schemeClr val="bg1"/>
                </a:solidFill>
              </a:rPr>
              <a:t>reaction</a:t>
            </a:r>
          </a:p>
          <a:p>
            <a:pPr lvl="1">
              <a:buFont typeface="Webdings" pitchFamily="18" charset="2"/>
              <a:buChar char=""/>
            </a:pPr>
            <a:r>
              <a:rPr lang="en-US" sz="2000" dirty="0" smtClean="0">
                <a:solidFill>
                  <a:schemeClr val="bg1"/>
                </a:solidFill>
              </a:rPr>
              <a:t>H can be combined to create He</a:t>
            </a:r>
          </a:p>
          <a:p>
            <a:pPr lvl="1">
              <a:buFont typeface="Webdings" pitchFamily="18" charset="2"/>
              <a:buChar char=""/>
            </a:pPr>
            <a:r>
              <a:rPr lang="en-US" sz="2000" dirty="0" smtClean="0">
                <a:solidFill>
                  <a:schemeClr val="bg1"/>
                </a:solidFill>
              </a:rPr>
              <a:t>H can be considered the “building block” for all elements</a:t>
            </a:r>
          </a:p>
          <a:p>
            <a:pPr>
              <a:buFont typeface="Webdings" pitchFamily="18" charset="2"/>
              <a:buChar char=""/>
            </a:pPr>
            <a:r>
              <a:rPr lang="en-US" sz="2400" dirty="0" smtClean="0">
                <a:solidFill>
                  <a:schemeClr val="bg1"/>
                </a:solidFill>
              </a:rPr>
              <a:t>Synthetic elements</a:t>
            </a:r>
          </a:p>
          <a:p>
            <a:pPr lvl="1">
              <a:buFont typeface="Webdings" pitchFamily="18" charset="2"/>
              <a:buChar char=""/>
            </a:pPr>
            <a:r>
              <a:rPr lang="en-US" sz="2000" dirty="0" smtClean="0">
                <a:solidFill>
                  <a:schemeClr val="bg1"/>
                </a:solidFill>
              </a:rPr>
              <a:t>were made by using particle accelerators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92D050"/>
                </a:solidFill>
              </a:rPr>
              <a:t>Transmutation:</a:t>
            </a:r>
            <a:endParaRPr lang="en-US" sz="3600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ebdings" pitchFamily="18" charset="2"/>
              <a:buChar char=""/>
            </a:pPr>
            <a:r>
              <a:rPr lang="en-US" dirty="0" smtClean="0">
                <a:solidFill>
                  <a:srgbClr val="92D050"/>
                </a:solidFill>
              </a:rPr>
              <a:t>Definition: Changing of one element into another</a:t>
            </a:r>
          </a:p>
          <a:p>
            <a:pPr lvl="1">
              <a:buFont typeface="Webdings" pitchFamily="18" charset="2"/>
              <a:buChar char=""/>
            </a:pPr>
            <a:r>
              <a:rPr lang="en-US" dirty="0" smtClean="0">
                <a:solidFill>
                  <a:srgbClr val="92D050"/>
                </a:solidFill>
              </a:rPr>
              <a:t>Alchemists wanted to transmute common metals into gold</a:t>
            </a:r>
          </a:p>
          <a:p>
            <a:pPr lvl="1">
              <a:buFont typeface="Webdings" pitchFamily="18" charset="2"/>
              <a:buChar char=""/>
            </a:pPr>
            <a:r>
              <a:rPr lang="en-US" dirty="0" smtClean="0">
                <a:solidFill>
                  <a:srgbClr val="92D050"/>
                </a:solidFill>
              </a:rPr>
              <a:t>Is possible but cost is more than gold</a:t>
            </a:r>
          </a:p>
          <a:p>
            <a:pPr lvl="2">
              <a:buFont typeface="Webdings" pitchFamily="18" charset="2"/>
              <a:buChar char=""/>
            </a:pPr>
            <a:r>
              <a:rPr lang="en-US" dirty="0" smtClean="0">
                <a:solidFill>
                  <a:srgbClr val="92D050"/>
                </a:solidFill>
              </a:rPr>
              <a:t>Not a chemical change but a nuclear change</a:t>
            </a:r>
            <a:endParaRPr lang="en-US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401</Words>
  <Application>Microsoft Office PowerPoint</Application>
  <PresentationFormat>On-screen Show (4:3)</PresentationFormat>
  <Paragraphs>89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Unit 3:The Periodic Table</vt:lpstr>
      <vt:lpstr>Who?</vt:lpstr>
      <vt:lpstr>Periodic Law</vt:lpstr>
      <vt:lpstr>Rows &amp; Columns</vt:lpstr>
      <vt:lpstr>Metals:</vt:lpstr>
      <vt:lpstr>Transition Metals</vt:lpstr>
      <vt:lpstr>Periodic Trends</vt:lpstr>
      <vt:lpstr>Elements: Natural &amp; Synthetic</vt:lpstr>
      <vt:lpstr>Transmutation:</vt:lpstr>
    </vt:vector>
  </TitlesOfParts>
  <Company>Rehoboth Christian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Periodic Table</dc:title>
  <dc:creator>administrator</dc:creator>
  <cp:lastModifiedBy>Kids only</cp:lastModifiedBy>
  <cp:revision>30</cp:revision>
  <dcterms:created xsi:type="dcterms:W3CDTF">2011-12-12T18:57:43Z</dcterms:created>
  <dcterms:modified xsi:type="dcterms:W3CDTF">2011-12-13T01:55:26Z</dcterms:modified>
</cp:coreProperties>
</file>