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77" r:id="rId9"/>
    <p:sldId id="263" r:id="rId10"/>
    <p:sldId id="276" r:id="rId11"/>
    <p:sldId id="264" r:id="rId12"/>
    <p:sldId id="265" r:id="rId13"/>
    <p:sldId id="266" r:id="rId14"/>
    <p:sldId id="267" r:id="rId15"/>
    <p:sldId id="268" r:id="rId16"/>
    <p:sldId id="269" r:id="rId17"/>
    <p:sldId id="270" r:id="rId18"/>
    <p:sldId id="271" r:id="rId19"/>
    <p:sldId id="275" r:id="rId20"/>
    <p:sldId id="272" r:id="rId21"/>
    <p:sldId id="273"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B8B3EDC-3926-449B-AD97-7C40E252668E}" type="datetimeFigureOut">
              <a:rPr lang="en-US" smtClean="0"/>
              <a:pPr/>
              <a:t>12/12/2011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6E9E39BA-BA49-4C25-8A4B-48A9D0296A3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8B3EDC-3926-449B-AD97-7C40E252668E}" type="datetimeFigureOut">
              <a:rPr lang="en-US" smtClean="0"/>
              <a:pPr/>
              <a:t>12/12/2011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9E39BA-BA49-4C25-8A4B-48A9D0296A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8B3EDC-3926-449B-AD97-7C40E252668E}" type="datetimeFigureOut">
              <a:rPr lang="en-US" smtClean="0"/>
              <a:pPr/>
              <a:t>12/12/2011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9E39BA-BA49-4C25-8A4B-48A9D0296A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8B3EDC-3926-449B-AD97-7C40E252668E}" type="datetimeFigureOut">
              <a:rPr lang="en-US" smtClean="0"/>
              <a:pPr/>
              <a:t>12/12/2011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9E39BA-BA49-4C25-8A4B-48A9D0296A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8B3EDC-3926-449B-AD97-7C40E252668E}" type="datetimeFigureOut">
              <a:rPr lang="en-US" smtClean="0"/>
              <a:pPr/>
              <a:t>12/12/2011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9E39BA-BA49-4C25-8A4B-48A9D0296A3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8B3EDC-3926-449B-AD97-7C40E252668E}" type="datetimeFigureOut">
              <a:rPr lang="en-US" smtClean="0"/>
              <a:pPr/>
              <a:t>12/12/2011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9E39BA-BA49-4C25-8A4B-48A9D0296A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8B3EDC-3926-449B-AD97-7C40E252668E}" type="datetimeFigureOut">
              <a:rPr lang="en-US" smtClean="0"/>
              <a:pPr/>
              <a:t>12/12/2011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9E39BA-BA49-4C25-8A4B-48A9D0296A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8B3EDC-3926-449B-AD97-7C40E252668E}" type="datetimeFigureOut">
              <a:rPr lang="en-US" smtClean="0"/>
              <a:pPr/>
              <a:t>12/12/2011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9E39BA-BA49-4C25-8A4B-48A9D0296A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8B3EDC-3926-449B-AD97-7C40E252668E}" type="datetimeFigureOut">
              <a:rPr lang="en-US" smtClean="0"/>
              <a:pPr/>
              <a:t>12/12/2011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9E39BA-BA49-4C25-8A4B-48A9D0296A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8B3EDC-3926-449B-AD97-7C40E252668E}" type="datetimeFigureOut">
              <a:rPr lang="en-US" smtClean="0"/>
              <a:pPr/>
              <a:t>12/12/2011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9E39BA-BA49-4C25-8A4B-48A9D0296A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8B3EDC-3926-449B-AD97-7C40E252668E}" type="datetimeFigureOut">
              <a:rPr lang="en-US" smtClean="0"/>
              <a:pPr/>
              <a:t>12/12/2011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6E9E39BA-BA49-4C25-8A4B-48A9D0296A3D}"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B8B3EDC-3926-449B-AD97-7C40E252668E}" type="datetimeFigureOut">
              <a:rPr lang="en-US" smtClean="0"/>
              <a:pPr/>
              <a:t>12/12/2011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E9E39BA-BA49-4C25-8A4B-48A9D0296A3D}"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Chemistry Study Guide Unit 1</a:t>
            </a:r>
            <a:endParaRPr lang="en-US" dirty="0"/>
          </a:p>
        </p:txBody>
      </p:sp>
      <p:sp>
        <p:nvSpPr>
          <p:cNvPr id="3" name="Subtitle 2"/>
          <p:cNvSpPr>
            <a:spLocks noGrp="1"/>
          </p:cNvSpPr>
          <p:nvPr>
            <p:ph type="subTitle" idx="1"/>
          </p:nvPr>
        </p:nvSpPr>
        <p:spPr/>
        <p:txBody>
          <a:bodyPr/>
          <a:lstStyle/>
          <a:p>
            <a:r>
              <a:rPr lang="en-US" dirty="0" smtClean="0"/>
              <a:t>By LeeAnn Kruis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Density</a:t>
            </a:r>
            <a:endParaRPr lang="en-US" dirty="0"/>
          </a:p>
        </p:txBody>
      </p:sp>
      <p:sp>
        <p:nvSpPr>
          <p:cNvPr id="3" name="Content Placeholder 2"/>
          <p:cNvSpPr>
            <a:spLocks noGrp="1"/>
          </p:cNvSpPr>
          <p:nvPr>
            <p:ph idx="1"/>
          </p:nvPr>
        </p:nvSpPr>
        <p:spPr/>
        <p:txBody>
          <a:bodyPr/>
          <a:lstStyle/>
          <a:p>
            <a:r>
              <a:rPr lang="en-US" dirty="0" smtClean="0"/>
              <a:t>You find the mass and the volume.</a:t>
            </a:r>
          </a:p>
          <a:p>
            <a:r>
              <a:rPr lang="en-US" dirty="0" smtClean="0"/>
              <a:t>After you find those you divide  them together to get the density.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SI Units; fundamental and derived units; metric prefixes.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SI Units are Length(meter), Mass(kilogram), Time(second), Thermodynamic temperature(kelvin), Amount of substance(mole), Electric current(ampere), and Luminous intensity(candela).</a:t>
            </a:r>
          </a:p>
          <a:p>
            <a:r>
              <a:rPr lang="en-US" dirty="0" smtClean="0"/>
              <a:t>The last two in the SI Units have very little to do with chemistry, but the first five are very important in the foundation of all chemical measurements.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between units</a:t>
            </a:r>
            <a:endParaRPr lang="en-US" dirty="0"/>
          </a:p>
        </p:txBody>
      </p:sp>
      <p:sp>
        <p:nvSpPr>
          <p:cNvPr id="3" name="Content Placeholder 2"/>
          <p:cNvSpPr>
            <a:spLocks noGrp="1"/>
          </p:cNvSpPr>
          <p:nvPr>
            <p:ph idx="1"/>
          </p:nvPr>
        </p:nvSpPr>
        <p:spPr/>
        <p:txBody>
          <a:bodyPr/>
          <a:lstStyle/>
          <a:p>
            <a:r>
              <a:rPr lang="en-US" dirty="0" smtClean="0"/>
              <a:t>Let’s say you want to convert 0.851 liters into milliliters.</a:t>
            </a:r>
          </a:p>
          <a:p>
            <a:r>
              <a:rPr lang="en-US" dirty="0" smtClean="0"/>
              <a:t>How you would do that is you need to find how many milliliters are in liters.(1000 ml/1L)</a:t>
            </a:r>
          </a:p>
          <a:p>
            <a:r>
              <a:rPr lang="en-US" dirty="0" smtClean="0"/>
              <a:t>You then calculate and cancel out the liters to get 0.851L*1000Ml/1L=851Ml.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Chemical and physical properties of matter</a:t>
            </a:r>
            <a:endParaRPr lang="en-US" dirty="0"/>
          </a:p>
        </p:txBody>
      </p:sp>
      <p:sp>
        <p:nvSpPr>
          <p:cNvPr id="3" name="Content Placeholder 2"/>
          <p:cNvSpPr>
            <a:spLocks noGrp="1"/>
          </p:cNvSpPr>
          <p:nvPr>
            <p:ph idx="1"/>
          </p:nvPr>
        </p:nvSpPr>
        <p:spPr/>
        <p:txBody>
          <a:bodyPr/>
          <a:lstStyle/>
          <a:p>
            <a:r>
              <a:rPr lang="en-US" dirty="0" smtClean="0"/>
              <a:t>The physical properties of matter is how a substance looks, and can always be determined without changing the nature of the substance.</a:t>
            </a:r>
          </a:p>
          <a:p>
            <a:r>
              <a:rPr lang="en-US" dirty="0" smtClean="0"/>
              <a:t>You can use sucrose(sugar) as an example; Sucrose is solid and white at room temperature, so color and state are physical properties.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Properties</a:t>
            </a:r>
            <a:endParaRPr lang="en-US" dirty="0"/>
          </a:p>
        </p:txBody>
      </p:sp>
      <p:sp>
        <p:nvSpPr>
          <p:cNvPr id="3" name="Content Placeholder 2"/>
          <p:cNvSpPr>
            <a:spLocks noGrp="1"/>
          </p:cNvSpPr>
          <p:nvPr>
            <p:ph idx="1"/>
          </p:nvPr>
        </p:nvSpPr>
        <p:spPr/>
        <p:txBody>
          <a:bodyPr/>
          <a:lstStyle/>
          <a:p>
            <a:r>
              <a:rPr lang="en-US" dirty="0" smtClean="0"/>
              <a:t>Chemical properties can be identified y trying to  cause a chemical change, such as a rusty nail; the reason the rusty nail is rusty is because it’s been exposed for a long period of time to oxygen and a chemical reaction occurs.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Atoms</a:t>
            </a:r>
            <a:endParaRPr lang="en-US" dirty="0"/>
          </a:p>
        </p:txBody>
      </p:sp>
      <p:sp>
        <p:nvSpPr>
          <p:cNvPr id="3" name="Content Placeholder 2"/>
          <p:cNvSpPr>
            <a:spLocks noGrp="1"/>
          </p:cNvSpPr>
          <p:nvPr>
            <p:ph idx="1"/>
          </p:nvPr>
        </p:nvSpPr>
        <p:spPr/>
        <p:txBody>
          <a:bodyPr>
            <a:normAutofit/>
          </a:bodyPr>
          <a:lstStyle/>
          <a:p>
            <a:r>
              <a:rPr lang="en-US" dirty="0" smtClean="0"/>
              <a:t>Atoms are in everything around you, air, plants, water, and people.</a:t>
            </a:r>
          </a:p>
          <a:p>
            <a:r>
              <a:rPr lang="en-US" dirty="0" smtClean="0"/>
              <a:t>All mater is composed of 110 different kinds of atoms. </a:t>
            </a:r>
          </a:p>
          <a:p>
            <a:r>
              <a:rPr lang="en-US" dirty="0" smtClean="0"/>
              <a:t>Atoms can be pure substances, copper, bromine, carbon dioxide, each of these pure substances are elements.</a:t>
            </a:r>
          </a:p>
          <a:p>
            <a:r>
              <a:rPr lang="en-US" dirty="0" smtClean="0"/>
              <a:t>Elements can only contain one kind of atom, unless it is a molecule.</a:t>
            </a:r>
          </a:p>
          <a:p>
            <a:r>
              <a:rPr lang="en-US" dirty="0" smtClean="0"/>
              <a:t>A molecule is two atoms combined in a definite ratio.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Compounds	, and Mixtures</a:t>
            </a:r>
            <a:endParaRPr lang="en-US" dirty="0"/>
          </a:p>
        </p:txBody>
      </p:sp>
      <p:sp>
        <p:nvSpPr>
          <p:cNvPr id="3" name="Content Placeholder 2"/>
          <p:cNvSpPr>
            <a:spLocks noGrp="1"/>
          </p:cNvSpPr>
          <p:nvPr>
            <p:ph idx="1"/>
          </p:nvPr>
        </p:nvSpPr>
        <p:spPr/>
        <p:txBody>
          <a:bodyPr>
            <a:normAutofit lnSpcReduction="10000"/>
          </a:bodyPr>
          <a:lstStyle/>
          <a:p>
            <a:r>
              <a:rPr lang="en-US" dirty="0" smtClean="0"/>
              <a:t>Compounds are pure substances that are not elements.</a:t>
            </a:r>
          </a:p>
          <a:p>
            <a:r>
              <a:rPr lang="en-US" dirty="0" smtClean="0"/>
              <a:t>An example of a compound is mercury(II)oxide.</a:t>
            </a:r>
          </a:p>
          <a:p>
            <a:r>
              <a:rPr lang="en-US" dirty="0" smtClean="0"/>
              <a:t>Mixtures are two or more pure substances.</a:t>
            </a:r>
          </a:p>
          <a:p>
            <a:r>
              <a:rPr lang="en-US" dirty="0" smtClean="0"/>
              <a:t>Most foods we eat are mixtures.</a:t>
            </a:r>
          </a:p>
          <a:p>
            <a:r>
              <a:rPr lang="en-US" dirty="0" smtClean="0"/>
              <a:t>There are two kinds of mixtures, Homogeneous and Heterogeneous.</a:t>
            </a:r>
          </a:p>
          <a:p>
            <a:r>
              <a:rPr lang="en-US" dirty="0" smtClean="0"/>
              <a:t>Homogeneous is a mixture that has two or more pure substances in it, but we can’t see them.</a:t>
            </a:r>
          </a:p>
          <a:p>
            <a:r>
              <a:rPr lang="en-US" dirty="0" smtClean="0"/>
              <a:t>Heterogeneous is a mixture that you are able to see the different substances.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Measurements and Calculations in Chemistry</a:t>
            </a:r>
            <a:endParaRPr lang="en-US" dirty="0"/>
          </a:p>
        </p:txBody>
      </p:sp>
      <p:sp>
        <p:nvSpPr>
          <p:cNvPr id="3" name="Content Placeholder 2"/>
          <p:cNvSpPr>
            <a:spLocks noGrp="1"/>
          </p:cNvSpPr>
          <p:nvPr>
            <p:ph idx="1"/>
          </p:nvPr>
        </p:nvSpPr>
        <p:spPr/>
        <p:txBody>
          <a:bodyPr/>
          <a:lstStyle/>
          <a:p>
            <a:r>
              <a:rPr lang="en-US" dirty="0" smtClean="0"/>
              <a:t>Accuracy is how close you estimated the true value to be.  Accuracy is important in chemistry because in labs you need to be the closest possible unit to the actual value.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Presision</a:t>
            </a:r>
            <a:endParaRPr lang="en-US" dirty="0"/>
          </a:p>
        </p:txBody>
      </p:sp>
      <p:sp>
        <p:nvSpPr>
          <p:cNvPr id="3" name="Content Placeholder 2"/>
          <p:cNvSpPr>
            <a:spLocks noGrp="1"/>
          </p:cNvSpPr>
          <p:nvPr>
            <p:ph idx="1"/>
          </p:nvPr>
        </p:nvSpPr>
        <p:spPr/>
        <p:txBody>
          <a:bodyPr/>
          <a:lstStyle/>
          <a:p>
            <a:r>
              <a:rPr lang="en-US" dirty="0" smtClean="0"/>
              <a:t>Precision is how closely </a:t>
            </a:r>
            <a:r>
              <a:rPr lang="en-US" dirty="0" smtClean="0"/>
              <a:t>several measurements that are of the same quantity and that are made in the same way agree with one </a:t>
            </a:r>
            <a:r>
              <a:rPr lang="en-US" dirty="0" smtClean="0"/>
              <a:t>another.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Determining</a:t>
            </a:r>
            <a:endParaRPr lang="en-US" dirty="0"/>
          </a:p>
        </p:txBody>
      </p:sp>
      <p:sp>
        <p:nvSpPr>
          <p:cNvPr id="3" name="Content Placeholder 2"/>
          <p:cNvSpPr>
            <a:spLocks noGrp="1"/>
          </p:cNvSpPr>
          <p:nvPr>
            <p:ph idx="1"/>
          </p:nvPr>
        </p:nvSpPr>
        <p:spPr/>
        <p:txBody>
          <a:bodyPr/>
          <a:lstStyle/>
          <a:p>
            <a:r>
              <a:rPr lang="en-US" dirty="0" smtClean="0"/>
              <a:t>Gather the information</a:t>
            </a:r>
          </a:p>
          <a:p>
            <a:r>
              <a:rPr lang="en-US" dirty="0" smtClean="0"/>
              <a:t>Plan your work</a:t>
            </a:r>
          </a:p>
          <a:p>
            <a:r>
              <a:rPr lang="en-US" dirty="0" smtClean="0"/>
              <a:t>Calculate</a:t>
            </a:r>
          </a:p>
          <a:p>
            <a:r>
              <a:rPr lang="en-US" dirty="0" smtClean="0"/>
              <a:t>Verify your results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Chemistry</a:t>
            </a:r>
            <a:endParaRPr lang="en-US" dirty="0"/>
          </a:p>
        </p:txBody>
      </p:sp>
      <p:sp>
        <p:nvSpPr>
          <p:cNvPr id="3" name="Content Placeholder 2"/>
          <p:cNvSpPr>
            <a:spLocks noGrp="1"/>
          </p:cNvSpPr>
          <p:nvPr>
            <p:ph idx="1"/>
          </p:nvPr>
        </p:nvSpPr>
        <p:spPr/>
        <p:txBody>
          <a:bodyPr>
            <a:normAutofit lnSpcReduction="10000"/>
          </a:bodyPr>
          <a:lstStyle/>
          <a:p>
            <a:r>
              <a:rPr lang="en-US" dirty="0" smtClean="0"/>
              <a:t>Chemistry is stuff such as water(H20), clothes, air, and so on, that has states of matter.</a:t>
            </a:r>
          </a:p>
          <a:p>
            <a:r>
              <a:rPr lang="en-US" dirty="0" smtClean="0"/>
              <a:t>The three states of matter is Solid, Liquid, and Gas.</a:t>
            </a:r>
          </a:p>
          <a:p>
            <a:r>
              <a:rPr lang="en-US" dirty="0" smtClean="0"/>
              <a:t>Solid has fixed volume and shape that results from the way their particles are arranged.</a:t>
            </a:r>
          </a:p>
          <a:p>
            <a:r>
              <a:rPr lang="en-US" dirty="0" smtClean="0"/>
              <a:t>Liquids have fixed volumes but not a fixed shape, because the particles are lose enough to slip past each other.</a:t>
            </a:r>
          </a:p>
          <a:p>
            <a:r>
              <a:rPr lang="en-US" dirty="0" smtClean="0"/>
              <a:t>Gas has neither a fixed volume and a fixed shape, the particles are very spaced apart and the particles have weak attractions and hardly touch each other.</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Significant figures</a:t>
            </a:r>
            <a:endParaRPr lang="en-US" dirty="0"/>
          </a:p>
        </p:txBody>
      </p:sp>
      <p:sp>
        <p:nvSpPr>
          <p:cNvPr id="3" name="Content Placeholder 2"/>
          <p:cNvSpPr>
            <a:spLocks noGrp="1"/>
          </p:cNvSpPr>
          <p:nvPr>
            <p:ph idx="1"/>
          </p:nvPr>
        </p:nvSpPr>
        <p:spPr/>
        <p:txBody>
          <a:bodyPr/>
          <a:lstStyle/>
          <a:p>
            <a:r>
              <a:rPr lang="en-US" dirty="0" smtClean="0"/>
              <a:t>Significant figures are the figures used to measure or calculate an object</a:t>
            </a:r>
            <a:r>
              <a:rPr lang="en-US" dirty="0" smtClean="0"/>
              <a:t> </a:t>
            </a:r>
            <a:r>
              <a:rPr lang="en-US" dirty="0" smtClean="0"/>
              <a:t>with certainty.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a:t>
            </a:r>
            <a:endParaRPr lang="en-US" dirty="0"/>
          </a:p>
        </p:txBody>
      </p:sp>
      <p:sp>
        <p:nvSpPr>
          <p:cNvPr id="3" name="Content Placeholder 2"/>
          <p:cNvSpPr>
            <a:spLocks noGrp="1"/>
          </p:cNvSpPr>
          <p:nvPr>
            <p:ph idx="1"/>
          </p:nvPr>
        </p:nvSpPr>
        <p:spPr/>
        <p:txBody>
          <a:bodyPr>
            <a:normAutofit/>
          </a:bodyPr>
          <a:lstStyle/>
          <a:p>
            <a:r>
              <a:rPr lang="en-US" dirty="0" smtClean="0"/>
              <a:t>You sometimes need to convert in chemistry, so you need to know how to convert.</a:t>
            </a:r>
          </a:p>
          <a:p>
            <a:r>
              <a:rPr lang="en-US" dirty="0" smtClean="0"/>
              <a:t>Let’s say you want to convert 0.851 liters into milliliters.</a:t>
            </a:r>
          </a:p>
          <a:p>
            <a:r>
              <a:rPr lang="en-US" dirty="0" smtClean="0"/>
              <a:t>How you would do that is you need to find how many milliliters are in liters.(1000 ml/1L)</a:t>
            </a:r>
          </a:p>
          <a:p>
            <a:r>
              <a:rPr lang="en-US" dirty="0" smtClean="0"/>
              <a:t>You then calculate and cancel out the liters to get 0.851L*1000Ml/1L=851Ml</a:t>
            </a:r>
            <a:r>
              <a:rPr lang="en-US" dirty="0" smtClean="0"/>
              <a:t>.(taking from slide 10)</a:t>
            </a:r>
            <a:endParaRPr lang="en-US" dirty="0" smtClean="0"/>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Notation</a:t>
            </a:r>
            <a:endParaRPr lang="en-US" dirty="0"/>
          </a:p>
        </p:txBody>
      </p:sp>
      <p:sp>
        <p:nvSpPr>
          <p:cNvPr id="3" name="Content Placeholder 2"/>
          <p:cNvSpPr>
            <a:spLocks noGrp="1"/>
          </p:cNvSpPr>
          <p:nvPr>
            <p:ph idx="1"/>
          </p:nvPr>
        </p:nvSpPr>
        <p:spPr/>
        <p:txBody>
          <a:bodyPr>
            <a:normAutofit/>
          </a:bodyPr>
          <a:lstStyle/>
          <a:p>
            <a:r>
              <a:rPr lang="en-US" dirty="0" smtClean="0"/>
              <a:t>In scientific notation, exponents are count values; in chemistry you  use scientific notation with extremely large numbers and extremely small numbers. </a:t>
            </a:r>
          </a:p>
          <a:p>
            <a:r>
              <a:rPr lang="en-US" dirty="0" smtClean="0"/>
              <a:t>Scientific notation has two parts; the first part is with a number, any number, from one to ten, this may be in a decimal form.</a:t>
            </a:r>
          </a:p>
          <a:p>
            <a:r>
              <a:rPr lang="en-US" dirty="0" smtClean="0"/>
              <a:t>The second part is to the power of ten.</a:t>
            </a:r>
          </a:p>
          <a:p>
            <a:r>
              <a:rPr lang="en-US" dirty="0" smtClean="0"/>
              <a:t>An example is 0.0910^6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and Chemical Changes</a:t>
            </a:r>
            <a:endParaRPr lang="en-US" dirty="0"/>
          </a:p>
        </p:txBody>
      </p:sp>
      <p:sp>
        <p:nvSpPr>
          <p:cNvPr id="3" name="Content Placeholder 2"/>
          <p:cNvSpPr>
            <a:spLocks noGrp="1"/>
          </p:cNvSpPr>
          <p:nvPr>
            <p:ph idx="1"/>
          </p:nvPr>
        </p:nvSpPr>
        <p:spPr/>
        <p:txBody>
          <a:bodyPr/>
          <a:lstStyle/>
          <a:p>
            <a:r>
              <a:rPr lang="en-US" dirty="0" smtClean="0"/>
              <a:t>Physical Changes</a:t>
            </a:r>
          </a:p>
          <a:p>
            <a:r>
              <a:rPr lang="en-US" dirty="0" smtClean="0"/>
              <a:t>Physical changes are changes in which the identity of a substance does not change.</a:t>
            </a:r>
          </a:p>
          <a:p>
            <a:r>
              <a:rPr lang="en-US" dirty="0" smtClean="0"/>
              <a:t>But the arrangement, location, and speed of the particle may change.</a:t>
            </a:r>
            <a:endParaRPr lang="en-US" dirty="0"/>
          </a:p>
          <a:p>
            <a:r>
              <a:rPr lang="en-US" dirty="0" smtClean="0"/>
              <a:t>Such as in sweet ice tea; dissolving sugar in tea is a physical change.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Change</a:t>
            </a:r>
            <a:endParaRPr lang="en-US" dirty="0"/>
          </a:p>
        </p:txBody>
      </p:sp>
      <p:sp>
        <p:nvSpPr>
          <p:cNvPr id="3" name="Content Placeholder 2"/>
          <p:cNvSpPr>
            <a:spLocks noGrp="1"/>
          </p:cNvSpPr>
          <p:nvPr>
            <p:ph idx="1"/>
          </p:nvPr>
        </p:nvSpPr>
        <p:spPr/>
        <p:txBody>
          <a:bodyPr/>
          <a:lstStyle/>
          <a:p>
            <a:r>
              <a:rPr lang="en-US" dirty="0" smtClean="0"/>
              <a:t>A chemical change is where the substances change and new substances form.</a:t>
            </a:r>
          </a:p>
          <a:p>
            <a:r>
              <a:rPr lang="en-US" dirty="0" smtClean="0"/>
              <a:t>Such as Mercury(II) Oxide, when exposed to heat, the mercury becomes and liquid, and the oxide becomes oxygen gas.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a:t>
            </a:r>
            <a:endParaRPr lang="en-US" dirty="0"/>
          </a:p>
        </p:txBody>
      </p:sp>
      <p:sp>
        <p:nvSpPr>
          <p:cNvPr id="3" name="Content Placeholder 2"/>
          <p:cNvSpPr>
            <a:spLocks noGrp="1"/>
          </p:cNvSpPr>
          <p:nvPr>
            <p:ph idx="1"/>
          </p:nvPr>
        </p:nvSpPr>
        <p:spPr/>
        <p:txBody>
          <a:bodyPr/>
          <a:lstStyle/>
          <a:p>
            <a:r>
              <a:rPr lang="en-US" dirty="0" smtClean="0"/>
              <a:t>Matter is anything that has mass and volume, such as a balloon, when blowing up the balloon the mass and volume changes due to adding carbon dioxide, or helium.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a:t>
            </a:r>
            <a:endParaRPr lang="en-US" dirty="0"/>
          </a:p>
        </p:txBody>
      </p:sp>
      <p:sp>
        <p:nvSpPr>
          <p:cNvPr id="3" name="Content Placeholder 2"/>
          <p:cNvSpPr>
            <a:spLocks noGrp="1"/>
          </p:cNvSpPr>
          <p:nvPr>
            <p:ph idx="1"/>
          </p:nvPr>
        </p:nvSpPr>
        <p:spPr/>
        <p:txBody>
          <a:bodyPr/>
          <a:lstStyle/>
          <a:p>
            <a:r>
              <a:rPr lang="en-US" dirty="0" smtClean="0"/>
              <a:t>Mass of an object is the quantity of matter contained in that object.</a:t>
            </a:r>
          </a:p>
          <a:p>
            <a:r>
              <a:rPr lang="en-US" dirty="0" smtClean="0"/>
              <a:t>Such as a marble verses a ping-pong ball.</a:t>
            </a:r>
          </a:p>
          <a:p>
            <a:r>
              <a:rPr lang="en-US" dirty="0" smtClean="0"/>
              <a:t>The marble has more volume then the ping-pong ball due the marble not having a cavity, such as the ping-pong ball.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Volume</a:t>
            </a:r>
            <a:endParaRPr lang="en-US" dirty="0"/>
          </a:p>
        </p:txBody>
      </p:sp>
      <p:sp>
        <p:nvSpPr>
          <p:cNvPr id="3" name="Content Placeholder 2"/>
          <p:cNvSpPr>
            <a:spLocks noGrp="1"/>
          </p:cNvSpPr>
          <p:nvPr>
            <p:ph idx="1"/>
          </p:nvPr>
        </p:nvSpPr>
        <p:spPr/>
        <p:txBody>
          <a:bodyPr/>
          <a:lstStyle/>
          <a:p>
            <a:r>
              <a:rPr lang="en-US" dirty="0" smtClean="0"/>
              <a:t>Volume is the space the object occupies.</a:t>
            </a:r>
          </a:p>
          <a:p>
            <a:r>
              <a:rPr lang="en-US" dirty="0" smtClean="0"/>
              <a:t>An example of space is a text book, the book takes up space due to the volume of it.</a:t>
            </a:r>
          </a:p>
          <a:p>
            <a:r>
              <a:rPr lang="en-US" dirty="0" smtClean="0"/>
              <a:t>The volume of the book can be found for multiplying the book’s length times the width, times the height.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Mass and Volume</a:t>
            </a:r>
            <a:endParaRPr lang="en-US" dirty="0"/>
          </a:p>
        </p:txBody>
      </p:sp>
      <p:sp>
        <p:nvSpPr>
          <p:cNvPr id="3" name="Content Placeholder 2"/>
          <p:cNvSpPr>
            <a:spLocks noGrp="1"/>
          </p:cNvSpPr>
          <p:nvPr>
            <p:ph idx="1"/>
          </p:nvPr>
        </p:nvSpPr>
        <p:spPr/>
        <p:txBody>
          <a:bodyPr>
            <a:normAutofit/>
          </a:bodyPr>
          <a:lstStyle/>
          <a:p>
            <a:r>
              <a:rPr lang="en-US" dirty="0" smtClean="0"/>
              <a:t>How you measure mass is with the objects gravitational pull; you usually weigh it in grams.</a:t>
            </a:r>
          </a:p>
          <a:p>
            <a:r>
              <a:rPr lang="en-US" dirty="0" smtClean="0"/>
              <a:t>How you measure volume is using liters; you usually fill any beaker to a certain point with water, record the height, and then add the object and record the new height of water; and then you take the difference and find out how much volume the object has.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Density/Weight</a:t>
            </a:r>
            <a:endParaRPr lang="en-US" dirty="0"/>
          </a:p>
        </p:txBody>
      </p:sp>
      <p:sp>
        <p:nvSpPr>
          <p:cNvPr id="3" name="Content Placeholder 2"/>
          <p:cNvSpPr>
            <a:spLocks noGrp="1"/>
          </p:cNvSpPr>
          <p:nvPr>
            <p:ph idx="1"/>
          </p:nvPr>
        </p:nvSpPr>
        <p:spPr/>
        <p:txBody>
          <a:bodyPr/>
          <a:lstStyle/>
          <a:p>
            <a:r>
              <a:rPr lang="en-US" dirty="0" smtClean="0"/>
              <a:t>The weight is defined as the force produced by gravity acting on mass.</a:t>
            </a:r>
          </a:p>
          <a:p>
            <a:r>
              <a:rPr lang="en-US" dirty="0" smtClean="0"/>
              <a:t>An example is sand compared to dirt. The dirt will weigh more then the sand because the dirt has a lot more gravitational pull then the sand.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1574</TotalTime>
  <Words>1070</Words>
  <Application>Microsoft Office PowerPoint</Application>
  <PresentationFormat>On-screen Show (4:3)</PresentationFormat>
  <Paragraphs>82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Chemistry Study Guide Unit 1</vt:lpstr>
      <vt:lpstr>Chemistry</vt:lpstr>
      <vt:lpstr>Physical and Chemical Changes</vt:lpstr>
      <vt:lpstr>Chemical Change</vt:lpstr>
      <vt:lpstr>Matter</vt:lpstr>
      <vt:lpstr>Mass</vt:lpstr>
      <vt:lpstr>Volume</vt:lpstr>
      <vt:lpstr>Measuring Mass and Volume</vt:lpstr>
      <vt:lpstr>Density/Weight</vt:lpstr>
      <vt:lpstr>Calculating Density</vt:lpstr>
      <vt:lpstr>SI Units; fundamental and derived units; metric prefixes. </vt:lpstr>
      <vt:lpstr>Converting between units</vt:lpstr>
      <vt:lpstr>Chemical and physical properties of matter</vt:lpstr>
      <vt:lpstr>Chemical Properties</vt:lpstr>
      <vt:lpstr>Atoms</vt:lpstr>
      <vt:lpstr>Compounds , and Mixtures</vt:lpstr>
      <vt:lpstr>Measurements and Calculations in Chemistry</vt:lpstr>
      <vt:lpstr>Presision</vt:lpstr>
      <vt:lpstr>Rules for Determining</vt:lpstr>
      <vt:lpstr>Significant figures</vt:lpstr>
      <vt:lpstr>Converting</vt:lpstr>
      <vt:lpstr>Scientific Notation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dc:title>
  <dc:creator>Daniel Kruis</dc:creator>
  <cp:lastModifiedBy>administrator</cp:lastModifiedBy>
  <cp:revision>81</cp:revision>
  <dcterms:created xsi:type="dcterms:W3CDTF">2011-12-10T19:27:49Z</dcterms:created>
  <dcterms:modified xsi:type="dcterms:W3CDTF">2011-12-12T16:57:44Z</dcterms:modified>
</cp:coreProperties>
</file>