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7" r:id="rId4"/>
    <p:sldId id="257" r:id="rId5"/>
    <p:sldId id="258" r:id="rId6"/>
    <p:sldId id="259" r:id="rId7"/>
    <p:sldId id="264" r:id="rId8"/>
    <p:sldId id="265" r:id="rId9"/>
    <p:sldId id="266" r:id="rId10"/>
    <p:sldId id="267" r:id="rId11"/>
    <p:sldId id="268" r:id="rId12"/>
    <p:sldId id="262" r:id="rId13"/>
    <p:sldId id="263" r:id="rId14"/>
    <p:sldId id="269" r:id="rId15"/>
    <p:sldId id="260" r:id="rId16"/>
    <p:sldId id="270" r:id="rId17"/>
    <p:sldId id="273" r:id="rId18"/>
    <p:sldId id="275" r:id="rId19"/>
    <p:sldId id="276" r:id="rId20"/>
    <p:sldId id="274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/>
    <p:restoredTop sz="86410"/>
  </p:normalViewPr>
  <p:slideViewPr>
    <p:cSldViewPr>
      <p:cViewPr varScale="1">
        <p:scale>
          <a:sx n="64" d="100"/>
          <a:sy n="64" d="100"/>
        </p:scale>
        <p:origin x="-3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C03DD-B57F-4799-8B22-5F069EDAF745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08F2-2DF4-4334-A105-3EBA19886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C03DD-B57F-4799-8B22-5F069EDAF745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08F2-2DF4-4334-A105-3EBA19886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C03DD-B57F-4799-8B22-5F069EDAF745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08F2-2DF4-4334-A105-3EBA19886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C03DD-B57F-4799-8B22-5F069EDAF745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08F2-2DF4-4334-A105-3EBA19886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C03DD-B57F-4799-8B22-5F069EDAF745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08F2-2DF4-4334-A105-3EBA19886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C03DD-B57F-4799-8B22-5F069EDAF745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08F2-2DF4-4334-A105-3EBA19886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C03DD-B57F-4799-8B22-5F069EDAF745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08F2-2DF4-4334-A105-3EBA19886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C03DD-B57F-4799-8B22-5F069EDAF745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08F2-2DF4-4334-A105-3EBA19886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C03DD-B57F-4799-8B22-5F069EDAF745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08F2-2DF4-4334-A105-3EBA19886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C03DD-B57F-4799-8B22-5F069EDAF745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08F2-2DF4-4334-A105-3EBA19886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C03DD-B57F-4799-8B22-5F069EDAF745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08F2-2DF4-4334-A105-3EBA19886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C03DD-B57F-4799-8B22-5F069EDAF745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D08F2-2DF4-4334-A105-3EBA19886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6.xml"/><Relationship Id="rId7" Type="http://schemas.openxmlformats.org/officeDocument/2006/relationships/slide" Target="slide2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openxmlformats.org/officeDocument/2006/relationships/slide" Target="slide16.xml"/><Relationship Id="rId10" Type="http://schemas.openxmlformats.org/officeDocument/2006/relationships/slide" Target="slide4.xml"/><Relationship Id="rId4" Type="http://schemas.openxmlformats.org/officeDocument/2006/relationships/slide" Target="slide15.xml"/><Relationship Id="rId9" Type="http://schemas.openxmlformats.org/officeDocument/2006/relationships/slide" Target="slide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8.xml"/><Relationship Id="rId7" Type="http://schemas.openxmlformats.org/officeDocument/2006/relationships/slide" Target="slide13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11" Type="http://schemas.openxmlformats.org/officeDocument/2006/relationships/slide" Target="slide5.xml"/><Relationship Id="rId5" Type="http://schemas.openxmlformats.org/officeDocument/2006/relationships/slide" Target="slide10.xml"/><Relationship Id="rId10" Type="http://schemas.openxmlformats.org/officeDocument/2006/relationships/slide" Target="slide2.xml"/><Relationship Id="rId4" Type="http://schemas.openxmlformats.org/officeDocument/2006/relationships/slide" Target="slide9.xml"/><Relationship Id="rId9" Type="http://schemas.openxmlformats.org/officeDocument/2006/relationships/slide" Target="slide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Forte" pitchFamily="66" charset="0"/>
              </a:rPr>
              <a:t>The Periodic Table 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Forte" pitchFamily="66" charset="0"/>
              </a:rPr>
              <a:t>Kelsi</a:t>
            </a:r>
            <a:r>
              <a:rPr lang="en-US" dirty="0" smtClean="0">
                <a:solidFill>
                  <a:schemeClr val="tx1"/>
                </a:solidFill>
                <a:latin typeface="Forte" pitchFamily="66" charset="0"/>
              </a:rPr>
              <a:t> L., Kristin Y. &amp; Karla S.</a:t>
            </a:r>
            <a:endParaRPr lang="en-US" dirty="0">
              <a:solidFill>
                <a:schemeClr val="tx1"/>
              </a:solidFill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Noble Gases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What are “Noble Gases”?</a:t>
            </a:r>
          </a:p>
          <a:p>
            <a:pPr lvl="1"/>
            <a:r>
              <a:rPr lang="en-US" sz="4000" b="1" dirty="0"/>
              <a:t>Group 18</a:t>
            </a:r>
          </a:p>
          <a:p>
            <a:pPr lvl="1"/>
            <a:r>
              <a:rPr lang="en-US" sz="4000" b="1" dirty="0"/>
              <a:t>8 valence </a:t>
            </a:r>
            <a:r>
              <a:rPr lang="en-US" sz="4000" b="1" dirty="0" smtClean="0"/>
              <a:t>electrons [Full] </a:t>
            </a:r>
            <a:endParaRPr lang="en-US" sz="4000" b="1" dirty="0"/>
          </a:p>
          <a:p>
            <a:pPr lvl="1"/>
            <a:r>
              <a:rPr lang="en-US" sz="4000" b="1" dirty="0"/>
              <a:t>Very </a:t>
            </a:r>
            <a:r>
              <a:rPr lang="en-US" sz="4000" b="1" dirty="0" err="1"/>
              <a:t>unreactive</a:t>
            </a:r>
            <a:endParaRPr lang="en-US" sz="4000" b="1" dirty="0"/>
          </a:p>
          <a:p>
            <a:pPr lvl="2"/>
            <a:r>
              <a:rPr lang="en-US" sz="3600" b="1" dirty="0"/>
              <a:t>“Inert Gases</a:t>
            </a:r>
            <a:r>
              <a:rPr lang="en-US" sz="3600" b="1" dirty="0" smtClean="0"/>
              <a:t>”</a:t>
            </a:r>
          </a:p>
          <a:p>
            <a:pPr lvl="2"/>
            <a:r>
              <a:rPr lang="en-US" sz="3600" b="1" dirty="0" smtClean="0"/>
              <a:t>Noble Gases</a:t>
            </a:r>
          </a:p>
          <a:p>
            <a:pPr lvl="3"/>
            <a:r>
              <a:rPr lang="en-US" sz="3200" b="1" dirty="0" smtClean="0"/>
              <a:t>H, Ne, </a:t>
            </a:r>
            <a:r>
              <a:rPr lang="en-US" sz="3200" b="1" dirty="0" err="1" smtClean="0"/>
              <a:t>Ar</a:t>
            </a:r>
            <a:r>
              <a:rPr lang="en-US" sz="3200" b="1" dirty="0" smtClean="0"/>
              <a:t>, Kr, </a:t>
            </a:r>
            <a:r>
              <a:rPr lang="en-US" sz="3200" b="1" dirty="0" err="1" smtClean="0"/>
              <a:t>Xe</a:t>
            </a:r>
            <a:r>
              <a:rPr lang="en-US" sz="3200" b="1" dirty="0" smtClean="0"/>
              <a:t>, Ra</a:t>
            </a:r>
            <a:endParaRPr lang="en-US" sz="3200" b="1" dirty="0"/>
          </a:p>
        </p:txBody>
      </p:sp>
      <p:sp>
        <p:nvSpPr>
          <p:cNvPr id="4" name="Action Button: Return 3">
            <a:hlinkClick r:id="rId2" action="ppaction://hlinksldjump" highlightClick="1"/>
          </p:cNvPr>
          <p:cNvSpPr/>
          <p:nvPr/>
        </p:nvSpPr>
        <p:spPr>
          <a:xfrm>
            <a:off x="8153400" y="5867400"/>
            <a:ext cx="762000" cy="6858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 smtClean="0"/>
              <a:t>Hydrogen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sz="4000" b="1" dirty="0" smtClean="0"/>
              <a:t>What is Hydrogen?</a:t>
            </a:r>
          </a:p>
          <a:p>
            <a:pPr lvl="2"/>
            <a:r>
              <a:rPr lang="en-US" sz="3600" b="1" dirty="0"/>
              <a:t>Most common in the universe</a:t>
            </a:r>
          </a:p>
          <a:p>
            <a:pPr lvl="2"/>
            <a:r>
              <a:rPr lang="en-US" sz="3600" b="1" dirty="0"/>
              <a:t>1 valence electron</a:t>
            </a:r>
          </a:p>
          <a:p>
            <a:pPr lvl="2"/>
            <a:r>
              <a:rPr lang="en-US" sz="3600" b="1" dirty="0"/>
              <a:t>Reacts w/ many elements</a:t>
            </a:r>
          </a:p>
          <a:p>
            <a:pPr lvl="3"/>
            <a:r>
              <a:rPr lang="en-US" sz="3200" b="1" dirty="0" smtClean="0"/>
              <a:t>Hydrogen is Hydrogen </a:t>
            </a:r>
            <a:endParaRPr lang="en-US" sz="3200" b="1" dirty="0"/>
          </a:p>
        </p:txBody>
      </p:sp>
      <p:sp>
        <p:nvSpPr>
          <p:cNvPr id="4" name="Action Button: Return 3">
            <a:hlinkClick r:id="rId2" action="ppaction://hlinksldjump" highlightClick="1"/>
          </p:cNvPr>
          <p:cNvSpPr/>
          <p:nvPr/>
        </p:nvSpPr>
        <p:spPr>
          <a:xfrm>
            <a:off x="8153400" y="5943600"/>
            <a:ext cx="762000" cy="6858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Metals 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sz="3600" b="1" dirty="0"/>
              <a:t>Properties</a:t>
            </a:r>
          </a:p>
          <a:p>
            <a:pPr lvl="1"/>
            <a:r>
              <a:rPr lang="en-US" sz="3200" b="1" dirty="0"/>
              <a:t>Excellent conductors of electricity and heat</a:t>
            </a:r>
          </a:p>
          <a:p>
            <a:pPr lvl="1"/>
            <a:r>
              <a:rPr lang="en-US" sz="3200" b="1" dirty="0"/>
              <a:t>Ductile- can be pulled into a wire easily</a:t>
            </a:r>
          </a:p>
          <a:p>
            <a:pPr lvl="1"/>
            <a:r>
              <a:rPr lang="en-US" sz="3200" b="1" dirty="0"/>
              <a:t>Malleable- can be flattened into a sheet easily</a:t>
            </a:r>
          </a:p>
          <a:p>
            <a:pPr lvl="1"/>
            <a:r>
              <a:rPr lang="en-US" sz="3200" b="1" dirty="0"/>
              <a:t>Alloys</a:t>
            </a:r>
          </a:p>
          <a:p>
            <a:pPr lvl="2"/>
            <a:r>
              <a:rPr lang="en-US" sz="2800" b="1" dirty="0"/>
              <a:t>Mix of elements</a:t>
            </a:r>
          </a:p>
          <a:p>
            <a:pPr lvl="3"/>
            <a:r>
              <a:rPr lang="en-US" sz="2400" b="1" dirty="0"/>
              <a:t>Ex. Ring (jewelry)</a:t>
            </a:r>
          </a:p>
          <a:p>
            <a:pPr lvl="3"/>
            <a:r>
              <a:rPr lang="en-US" sz="2400" b="1" dirty="0"/>
              <a:t>Ex: Brass: copper and zinc</a:t>
            </a:r>
          </a:p>
          <a:p>
            <a:pPr lvl="3"/>
            <a:r>
              <a:rPr lang="en-US" sz="2400" b="1" dirty="0"/>
              <a:t>Ex: Steel</a:t>
            </a:r>
          </a:p>
          <a:p>
            <a:pPr lvl="3"/>
            <a:endParaRPr lang="en-US" dirty="0"/>
          </a:p>
        </p:txBody>
      </p:sp>
      <p:sp>
        <p:nvSpPr>
          <p:cNvPr id="4" name="Action Button: Return 3">
            <a:hlinkClick r:id="rId2" action="ppaction://hlinksldjump" highlightClick="1"/>
          </p:cNvPr>
          <p:cNvSpPr/>
          <p:nvPr/>
        </p:nvSpPr>
        <p:spPr>
          <a:xfrm>
            <a:off x="8229600" y="6096000"/>
            <a:ext cx="609600" cy="5334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Transition Metals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3600" b="1" dirty="0" smtClean="0"/>
              <a:t>What is a Transition Metal?</a:t>
            </a:r>
          </a:p>
          <a:p>
            <a:pPr lvl="1"/>
            <a:r>
              <a:rPr lang="en-US" sz="3600" b="1" dirty="0" smtClean="0"/>
              <a:t>	Groups 3-12</a:t>
            </a:r>
          </a:p>
          <a:p>
            <a:pPr lvl="1"/>
            <a:r>
              <a:rPr lang="en-US" sz="3600" b="1" dirty="0" smtClean="0"/>
              <a:t> D-block (fills d-</a:t>
            </a:r>
            <a:r>
              <a:rPr lang="en-US" sz="3600" b="1" dirty="0" err="1" smtClean="0"/>
              <a:t>orbitals</a:t>
            </a:r>
            <a:r>
              <a:rPr lang="en-US" sz="3600" b="1" dirty="0" smtClean="0"/>
              <a:t>)</a:t>
            </a:r>
          </a:p>
          <a:p>
            <a:pPr lvl="1"/>
            <a:r>
              <a:rPr lang="en-US" sz="3600" b="1" dirty="0" smtClean="0"/>
              <a:t>1 Electron in D orbital</a:t>
            </a:r>
          </a:p>
          <a:p>
            <a:pPr lvl="1"/>
            <a:r>
              <a:rPr lang="en-US" sz="3600" b="1" dirty="0" smtClean="0"/>
              <a:t>Good Catalysts                                              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Action Button: Return 3">
            <a:hlinkClick r:id="rId2" action="ppaction://hlinksldjump" highlightClick="1"/>
          </p:cNvPr>
          <p:cNvSpPr/>
          <p:nvPr/>
        </p:nvSpPr>
        <p:spPr>
          <a:xfrm>
            <a:off x="8077200" y="5867400"/>
            <a:ext cx="762000" cy="7620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Lanthanides &amp; Actinides 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3600" b="1" dirty="0" smtClean="0"/>
              <a:t>What are they?</a:t>
            </a:r>
          </a:p>
          <a:p>
            <a:pPr lvl="1"/>
            <a:r>
              <a:rPr lang="en-US" sz="3600" b="1" dirty="0" smtClean="0"/>
              <a:t>F-block (fill f-</a:t>
            </a:r>
            <a:r>
              <a:rPr lang="en-US" sz="3600" b="1" dirty="0" err="1" smtClean="0"/>
              <a:t>orbitals</a:t>
            </a:r>
            <a:r>
              <a:rPr lang="en-US" sz="3600" b="1" dirty="0" smtClean="0"/>
              <a:t>)</a:t>
            </a:r>
          </a:p>
          <a:p>
            <a:pPr lvl="1"/>
            <a:r>
              <a:rPr lang="en-US" sz="3600" b="1" dirty="0" smtClean="0"/>
              <a:t>Lanthanides- shiny, similar to Alkali-Earth metals</a:t>
            </a:r>
          </a:p>
          <a:p>
            <a:pPr lvl="1"/>
            <a:r>
              <a:rPr lang="en-US" sz="3600" b="1" dirty="0" smtClean="0"/>
              <a:t>Actinides-radioactive</a:t>
            </a:r>
          </a:p>
          <a:p>
            <a:pPr lvl="2"/>
            <a:r>
              <a:rPr lang="en-US" sz="3200" b="1" dirty="0" smtClean="0"/>
              <a:t>Nucleus is large, therefore it is unstable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Action Button: Return 3">
            <a:hlinkClick r:id="rId2" action="ppaction://hlinksldjump" highlightClick="1"/>
          </p:cNvPr>
          <p:cNvSpPr/>
          <p:nvPr/>
        </p:nvSpPr>
        <p:spPr>
          <a:xfrm>
            <a:off x="8229600" y="6019800"/>
            <a:ext cx="685800" cy="6096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7200" b="1" dirty="0" smtClean="0"/>
              <a:t>Periods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766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Definition:</a:t>
            </a:r>
          </a:p>
          <a:p>
            <a:pPr lvl="1">
              <a:buNone/>
            </a:pPr>
            <a:r>
              <a:rPr lang="en-US" sz="3200" b="1" dirty="0" smtClean="0"/>
              <a:t>All elements in the same period have SAME # of occupied energy levels &amp; SAME # of Valence electrons </a:t>
            </a:r>
          </a:p>
          <a:p>
            <a:pPr lvl="1">
              <a:buNone/>
            </a:pPr>
            <a:r>
              <a:rPr lang="en-US" sz="3200" b="1" dirty="0" smtClean="0"/>
              <a:t>-Where is it located?</a:t>
            </a:r>
          </a:p>
          <a:p>
            <a:pPr lvl="1">
              <a:buNone/>
            </a:pPr>
            <a:r>
              <a:rPr lang="en-US" sz="3200" b="1" dirty="0" smtClean="0"/>
              <a:t>	On the vertical column of the Periodic Table</a:t>
            </a:r>
            <a:endParaRPr lang="en-US" sz="3200" b="1" dirty="0"/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8077200" y="5867400"/>
            <a:ext cx="762000" cy="762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Periodic Trends</a:t>
            </a:r>
            <a:endParaRPr lang="en-US" sz="4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762000"/>
          <a:ext cx="8229600" cy="534348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575850">
                <a:tc>
                  <a:txBody>
                    <a:bodyPr/>
                    <a:lstStyle/>
                    <a:p>
                      <a:r>
                        <a:rPr lang="en-US" dirty="0" smtClean="0"/>
                        <a:t>Name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Going Down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Going Across (Right)</a:t>
                      </a:r>
                      <a:endParaRPr lang="en-US" dirty="0"/>
                    </a:p>
                  </a:txBody>
                  <a:tcPr/>
                </a:tc>
              </a:tr>
              <a:tr h="11185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Ionization energy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What energy it takes to remove (lose) an electron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Decreases (goes down) as you move down (electron shielding)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Increases as you move right)</a:t>
                      </a:r>
                    </a:p>
                  </a:txBody>
                  <a:tcPr marL="68580" marR="68580" marT="0" marB="0"/>
                </a:tc>
              </a:tr>
              <a:tr h="8347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Atomic radius </a:t>
                      </a:r>
                      <a:endParaRPr lang="en-US" sz="2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Bond 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radius)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½ distance of 2 nuclei of the same element bonded together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More energy levels means that -&gt; increases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  Attraction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-&gt; decrease</a:t>
                      </a:r>
                    </a:p>
                  </a:txBody>
                  <a:tcPr marL="68580" marR="68580" marT="0" marB="0"/>
                </a:tc>
              </a:tr>
              <a:tr h="7419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Electronegativity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When bonded, how much atom attracts electron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Decreases (electron shielding)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Increases (complete valence electrons)</a:t>
                      </a:r>
                    </a:p>
                  </a:txBody>
                  <a:tcPr marL="68580" marR="68580" marT="0" marB="0"/>
                </a:tc>
              </a:tr>
              <a:tr h="8570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Times New Roman"/>
                        </a:rPr>
                        <a:t>Melting point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Solid -&gt; liquid temp.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“Peaks” increases then decreases</a:t>
                      </a:r>
                    </a:p>
                  </a:txBody>
                  <a:tcPr marL="68580" marR="68580" marT="0" marB="0"/>
                </a:tc>
              </a:tr>
              <a:tr h="6724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Times New Roman"/>
                        </a:rPr>
                        <a:t>Boiling point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Liquid -&gt; Gas Temp.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“Peaks” increases then decreases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Action Button: Home 5">
            <a:hlinkClick r:id="rId2" action="ppaction://hlinksldjump" highlightClick="1"/>
          </p:cNvPr>
          <p:cNvSpPr/>
          <p:nvPr/>
        </p:nvSpPr>
        <p:spPr>
          <a:xfrm>
            <a:off x="8229600" y="6172200"/>
            <a:ext cx="6858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Natural Elements 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8F8F8">
              <a:alpha val="45098"/>
            </a:srgbClr>
          </a:solidFill>
        </p:spPr>
        <p:txBody>
          <a:bodyPr/>
          <a:lstStyle/>
          <a:p>
            <a:r>
              <a:rPr lang="en-US" sz="3600" b="1" dirty="0" smtClean="0"/>
              <a:t>A natural Element is. . . . .</a:t>
            </a:r>
          </a:p>
          <a:p>
            <a:pPr lvl="1"/>
            <a:r>
              <a:rPr lang="en-US" sz="3200" b="1" dirty="0" smtClean="0"/>
              <a:t>93 elements- some were found in </a:t>
            </a:r>
            <a:r>
              <a:rPr lang="en-US" sz="3200" b="1" dirty="0" err="1" smtClean="0"/>
              <a:t>outerspace</a:t>
            </a:r>
            <a:endParaRPr lang="en-US" sz="3200" b="1" dirty="0" smtClean="0"/>
          </a:p>
          <a:p>
            <a:pPr lvl="1"/>
            <a:r>
              <a:rPr lang="en-US" sz="3200" b="1" dirty="0" smtClean="0"/>
              <a:t>Definition- Elements that occurs in nature</a:t>
            </a:r>
          </a:p>
          <a:p>
            <a:pPr lvl="1"/>
            <a:r>
              <a:rPr lang="en-US" sz="3200" b="1" dirty="0" smtClean="0"/>
              <a:t>Created by a fusion reaction</a:t>
            </a:r>
          </a:p>
          <a:p>
            <a:pPr lvl="2"/>
            <a:r>
              <a:rPr lang="en-US" sz="2800" b="1" dirty="0" smtClean="0"/>
              <a:t>It can be combined to create Helium</a:t>
            </a:r>
          </a:p>
          <a:p>
            <a:pPr lvl="2"/>
            <a:r>
              <a:rPr lang="en-US" sz="2800" b="1" dirty="0" smtClean="0"/>
              <a:t>It can be considered the “Building Block” for all elements</a:t>
            </a:r>
          </a:p>
          <a:p>
            <a:pPr lvl="1"/>
            <a:endParaRPr lang="en-US" dirty="0"/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8001000" y="5867400"/>
            <a:ext cx="838200" cy="762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Nuclear Reactions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 Nuclear Reaction</a:t>
            </a:r>
          </a:p>
          <a:p>
            <a:pPr lvl="1"/>
            <a:r>
              <a:rPr lang="en-US" b="1" dirty="0" smtClean="0"/>
              <a:t>Ex: Fusion in the sun</a:t>
            </a:r>
          </a:p>
          <a:p>
            <a:pPr lvl="2"/>
            <a:r>
              <a:rPr lang="en-US" b="1" dirty="0" smtClean="0"/>
              <a:t>4 H combined to make He</a:t>
            </a:r>
          </a:p>
          <a:p>
            <a:pPr lvl="2"/>
            <a:r>
              <a:rPr lang="en-US" b="1" dirty="0" smtClean="0"/>
              <a:t>2p -&gt; 2p</a:t>
            </a:r>
          </a:p>
          <a:p>
            <a:pPr lvl="1"/>
            <a:r>
              <a:rPr lang="en-US" b="1" dirty="0" smtClean="0"/>
              <a:t>2p-&gt; 2n + energy</a:t>
            </a:r>
          </a:p>
          <a:p>
            <a:pPr>
              <a:buNone/>
            </a:pPr>
            <a:r>
              <a:rPr lang="en-US" b="1" dirty="0" smtClean="0"/>
              <a:t>		  E=mc</a:t>
            </a:r>
            <a:r>
              <a:rPr lang="en-US" b="1" baseline="30000" dirty="0" smtClean="0"/>
              <a:t>2 </a:t>
            </a:r>
            <a:endParaRPr lang="en-US" b="1" dirty="0" smtClean="0"/>
          </a:p>
          <a:p>
            <a:pPr lvl="1"/>
            <a:r>
              <a:rPr lang="en-US" b="1" dirty="0" smtClean="0"/>
              <a:t>2 He can be combined to form something else</a:t>
            </a:r>
          </a:p>
          <a:p>
            <a:pPr lvl="1"/>
            <a:r>
              <a:rPr lang="en-US" b="1" dirty="0" smtClean="0"/>
              <a:t>Fission: Splitting of an atom</a:t>
            </a:r>
          </a:p>
          <a:p>
            <a:pPr lvl="1"/>
            <a:endParaRPr lang="en-US" dirty="0"/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8153400" y="5791200"/>
            <a:ext cx="685800" cy="762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Transmutation 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8F8F8">
              <a:alpha val="43922"/>
            </a:srgbClr>
          </a:solidFill>
        </p:spPr>
        <p:txBody>
          <a:bodyPr/>
          <a:lstStyle/>
          <a:p>
            <a:r>
              <a:rPr lang="en-US" sz="4000" b="1" dirty="0" smtClean="0"/>
              <a:t>Definition:</a:t>
            </a:r>
          </a:p>
          <a:p>
            <a:pPr lvl="1"/>
            <a:r>
              <a:rPr lang="en-US" sz="3600" b="1" dirty="0" smtClean="0"/>
              <a:t>Changing of one element to another</a:t>
            </a:r>
          </a:p>
          <a:p>
            <a:pPr lvl="2"/>
            <a:r>
              <a:rPr lang="en-US" sz="3200" b="1" dirty="0" smtClean="0"/>
              <a:t>Alchemists wanted to </a:t>
            </a:r>
            <a:r>
              <a:rPr lang="en-US" sz="3200" b="1" dirty="0" err="1" smtClean="0"/>
              <a:t>transmutate</a:t>
            </a:r>
            <a:r>
              <a:rPr lang="en-US" sz="3200" b="1" dirty="0" smtClean="0"/>
              <a:t> common metals into gold</a:t>
            </a:r>
          </a:p>
          <a:p>
            <a:pPr lvl="2"/>
            <a:r>
              <a:rPr lang="en-US" sz="3200" b="1" dirty="0" smtClean="0"/>
              <a:t>Can do this, but cost of doing it is more than gold.</a:t>
            </a:r>
          </a:p>
          <a:p>
            <a:pPr lvl="2"/>
            <a:r>
              <a:rPr lang="en-US" sz="3200" b="1" dirty="0" smtClean="0"/>
              <a:t>Not a chem. Change, nuclear change</a:t>
            </a:r>
          </a:p>
          <a:p>
            <a:pPr lvl="2"/>
            <a:endParaRPr lang="en-US" dirty="0"/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8229600" y="5943600"/>
            <a:ext cx="6858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Forte" pitchFamily="66" charset="0"/>
              </a:rPr>
              <a:t>What Would You Like To Review?</a:t>
            </a:r>
            <a:endParaRPr lang="en-US" dirty="0">
              <a:solidFill>
                <a:schemeClr val="accent6">
                  <a:lumMod val="75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Forte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7400" y="1295400"/>
            <a:ext cx="519154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Contributors of the Periodic Table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486400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Elements on the Periodic Table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39415" y="4201180"/>
            <a:ext cx="129458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4" action="ppaction://hlinksldjump"/>
              </a:rPr>
              <a:t>Periods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77744" y="3667780"/>
            <a:ext cx="248965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5" action="ppaction://hlinksldjump"/>
              </a:rPr>
              <a:t>Element Trends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24311" y="4810780"/>
            <a:ext cx="275575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6" action="ppaction://hlinksldjump"/>
              </a:rPr>
              <a:t>Natural Elements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69275" y="3058180"/>
            <a:ext cx="30238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7" action="ppaction://hlinksldjump"/>
              </a:rPr>
              <a:t>Synthetic Elements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48097" y="2438400"/>
            <a:ext cx="286924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8" action="ppaction://hlinksldjump"/>
              </a:rPr>
              <a:t>Nuclear Reactions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45759" y="1828800"/>
            <a:ext cx="23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9" action="ppaction://hlinksldjump"/>
              </a:rPr>
              <a:t>Transmutation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26068" y="6106180"/>
            <a:ext cx="30918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hlinkClick r:id="rId10" action="ppaction://hlinksldjump"/>
              </a:rPr>
              <a:t>Groups and Periods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Synthetic Elements 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4000" dirty="0" smtClean="0"/>
              <a:t>They are . . . . . . . . . .</a:t>
            </a:r>
          </a:p>
          <a:p>
            <a:pPr lvl="1"/>
            <a:r>
              <a:rPr lang="en-US" sz="3600" dirty="0" smtClean="0"/>
              <a:t>MAN MADE. </a:t>
            </a:r>
          </a:p>
          <a:p>
            <a:pPr lvl="1"/>
            <a:r>
              <a:rPr lang="en-US" sz="3600" dirty="0" smtClean="0"/>
              <a:t>The last elements from 93-103</a:t>
            </a:r>
          </a:p>
          <a:p>
            <a:pPr lvl="1"/>
            <a:r>
              <a:rPr lang="en-US" sz="3600" dirty="0" smtClean="0"/>
              <a:t>Use particle accelerator to make </a:t>
            </a: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8077200" y="5867400"/>
            <a:ext cx="7620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Forte" pitchFamily="66" charset="0"/>
              </a:rPr>
              <a:t>The End! Good Luck!</a:t>
            </a:r>
            <a:endParaRPr lang="en-US" sz="4800" dirty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Famous Dead People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Henry Moseley</a:t>
            </a:r>
          </a:p>
          <a:p>
            <a:pPr lvl="1"/>
            <a:r>
              <a:rPr lang="en-US" b="1" dirty="0" smtClean="0"/>
              <a:t>Organized elements based on atomic #, not atomic mass</a:t>
            </a:r>
          </a:p>
          <a:p>
            <a:r>
              <a:rPr lang="en-US" b="1" dirty="0" smtClean="0"/>
              <a:t>John Newlands</a:t>
            </a:r>
          </a:p>
          <a:p>
            <a:pPr lvl="1"/>
            <a:r>
              <a:rPr lang="en-US" b="1" dirty="0" smtClean="0"/>
              <a:t>Law of Octaves</a:t>
            </a:r>
          </a:p>
          <a:p>
            <a:pPr lvl="2"/>
            <a:r>
              <a:rPr lang="en-US" b="1" dirty="0" smtClean="0"/>
              <a:t>  Every eighth element behaves  similarly</a:t>
            </a:r>
          </a:p>
          <a:p>
            <a:r>
              <a:rPr lang="en-US" b="1" dirty="0" smtClean="0"/>
              <a:t>Dmitri Mendeleev</a:t>
            </a:r>
          </a:p>
          <a:p>
            <a:pPr lvl="1"/>
            <a:r>
              <a:rPr lang="en-US" b="1" dirty="0" smtClean="0"/>
              <a:t>Organized elements into a table</a:t>
            </a:r>
          </a:p>
          <a:p>
            <a:pPr lvl="1"/>
            <a:r>
              <a:rPr lang="en-US" b="1" dirty="0" smtClean="0"/>
              <a:t>Predicted unknown elements</a:t>
            </a:r>
          </a:p>
          <a:p>
            <a:pPr lvl="1"/>
            <a:endParaRPr lang="en-US" dirty="0" smtClean="0"/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7467600" y="5715000"/>
            <a:ext cx="6858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How does the Periodic Table Work?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b="1" dirty="0" smtClean="0"/>
              <a:t>Three ways:</a:t>
            </a:r>
          </a:p>
          <a:p>
            <a:pPr lvl="1"/>
            <a:r>
              <a:rPr lang="en-US" sz="4000" b="1" dirty="0" smtClean="0"/>
              <a:t>Groups, Periods &amp; Valence Electrons </a:t>
            </a:r>
          </a:p>
          <a:p>
            <a:pPr lvl="2"/>
            <a:r>
              <a:rPr lang="en-US" sz="3600" b="1" dirty="0" smtClean="0"/>
              <a:t>Groups:</a:t>
            </a:r>
          </a:p>
          <a:p>
            <a:pPr lvl="3"/>
            <a:r>
              <a:rPr lang="en-US" sz="3200" b="1" dirty="0" smtClean="0"/>
              <a:t>Are vertical columns</a:t>
            </a:r>
          </a:p>
          <a:p>
            <a:pPr lvl="2"/>
            <a:r>
              <a:rPr lang="en-US" sz="3600" b="1" dirty="0" smtClean="0"/>
              <a:t>Periods:</a:t>
            </a:r>
          </a:p>
          <a:p>
            <a:pPr lvl="3"/>
            <a:r>
              <a:rPr lang="en-US" sz="3200" b="1" dirty="0" smtClean="0"/>
              <a:t>The horizontal Rows</a:t>
            </a:r>
          </a:p>
          <a:p>
            <a:pPr lvl="3">
              <a:buNone/>
            </a:pPr>
            <a:endParaRPr lang="en-US" dirty="0" smtClean="0"/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8001000" y="5791200"/>
            <a:ext cx="762000" cy="762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Periodic Table  </a:t>
            </a:r>
            <a:endParaRPr lang="en-US" sz="5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7941" y="1724024"/>
            <a:ext cx="7254059" cy="43719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Action Button: Return 4">
            <a:hlinkClick r:id="rId3" action="ppaction://hlinksldjump" highlightClick="1"/>
          </p:cNvPr>
          <p:cNvSpPr/>
          <p:nvPr/>
        </p:nvSpPr>
        <p:spPr>
          <a:xfrm>
            <a:off x="8305800" y="6096000"/>
            <a:ext cx="685800" cy="6096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Forte" pitchFamily="66" charset="0"/>
              </a:rPr>
              <a:t>Types of Elements</a:t>
            </a:r>
            <a:endParaRPr lang="en-US" sz="5400" dirty="0">
              <a:solidFill>
                <a:schemeClr val="bg1"/>
              </a:solidFill>
              <a:latin typeface="Forte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56866" y="1591270"/>
            <a:ext cx="39061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Alkali Metals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2438400"/>
            <a:ext cx="63672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Alkaline-Earth Metals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3962400"/>
            <a:ext cx="28221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4" action="ppaction://hlinksldjump"/>
              </a:rPr>
              <a:t>Halogens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53000" y="4038600"/>
            <a:ext cx="3741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5" action="ppaction://hlinksldjump"/>
              </a:rPr>
              <a:t>Noble Gases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1600200"/>
            <a:ext cx="29662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6" action="ppaction://hlinksldjump"/>
              </a:rPr>
              <a:t>Hydrogen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4791670"/>
            <a:ext cx="51639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7" action="ppaction://hlinksldjump"/>
              </a:rPr>
              <a:t>Transition Metals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3276600"/>
            <a:ext cx="77812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8" action="ppaction://hlinksldjump"/>
              </a:rPr>
              <a:t>Lanthanoids and </a:t>
            </a:r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8" action="ppaction://hlinksldjump"/>
              </a:rPr>
              <a:t>Actinoids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" y="5553670"/>
            <a:ext cx="21545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9" action="ppaction://hlinksldjump"/>
              </a:rPr>
              <a:t>Metals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Action Button: Home 11">
            <a:hlinkClick r:id="rId10" action="ppaction://hlinksldjump" highlightClick="1"/>
          </p:cNvPr>
          <p:cNvSpPr/>
          <p:nvPr/>
        </p:nvSpPr>
        <p:spPr>
          <a:xfrm>
            <a:off x="8001000" y="5791200"/>
            <a:ext cx="9144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581400" y="5791200"/>
            <a:ext cx="386298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 See Where Each Is On </a:t>
            </a:r>
          </a:p>
          <a:p>
            <a:pPr algn="ctr"/>
            <a:r>
              <a:rPr lang="en-U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Periodic Table, </a:t>
            </a:r>
            <a:r>
              <a:rPr lang="en-U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11" action="ppaction://hlinksldjump"/>
              </a:rPr>
              <a:t>click here.</a:t>
            </a:r>
            <a:endParaRPr lang="en-U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Alkali Metals 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What are they?</a:t>
            </a:r>
          </a:p>
          <a:p>
            <a:pPr lvl="1"/>
            <a:r>
              <a:rPr lang="en-US" sz="3200" b="1" dirty="0"/>
              <a:t>Group 1</a:t>
            </a:r>
          </a:p>
          <a:p>
            <a:pPr lvl="1"/>
            <a:r>
              <a:rPr lang="en-US" sz="3200" b="1" dirty="0"/>
              <a:t>1 Valence electron (s orbital has 1 electron)</a:t>
            </a:r>
          </a:p>
          <a:p>
            <a:pPr lvl="1"/>
            <a:r>
              <a:rPr lang="en-US" sz="3200" b="1" dirty="0"/>
              <a:t>React very, very violently</a:t>
            </a:r>
          </a:p>
          <a:p>
            <a:pPr lvl="1"/>
            <a:r>
              <a:rPr lang="en-US" sz="3200" b="1" dirty="0"/>
              <a:t>Metal</a:t>
            </a:r>
          </a:p>
          <a:p>
            <a:pPr lvl="2"/>
            <a:r>
              <a:rPr lang="en-US" sz="2800" b="1" dirty="0" smtClean="0"/>
              <a:t>Alkali Metals</a:t>
            </a:r>
          </a:p>
          <a:p>
            <a:pPr lvl="3"/>
            <a:r>
              <a:rPr lang="en-US" sz="2400" b="1" dirty="0" smtClean="0"/>
              <a:t>(Lithium, Sodium , Potassium, </a:t>
            </a:r>
            <a:r>
              <a:rPr lang="en-US" sz="2400" b="1" dirty="0" err="1" smtClean="0"/>
              <a:t>Rb</a:t>
            </a:r>
            <a:r>
              <a:rPr lang="en-US" sz="2400" b="1" dirty="0" smtClean="0"/>
              <a:t>, Cs, Francium)</a:t>
            </a:r>
            <a:endParaRPr lang="en-US" sz="2400" b="1" dirty="0"/>
          </a:p>
        </p:txBody>
      </p:sp>
      <p:sp>
        <p:nvSpPr>
          <p:cNvPr id="4" name="Action Button: Return 3">
            <a:hlinkClick r:id="rId2" action="ppaction://hlinksldjump" highlightClick="1"/>
          </p:cNvPr>
          <p:cNvSpPr/>
          <p:nvPr/>
        </p:nvSpPr>
        <p:spPr>
          <a:xfrm>
            <a:off x="8153400" y="5867400"/>
            <a:ext cx="762000" cy="6858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Alkaline-Earth Metals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None/>
            </a:pPr>
            <a:r>
              <a:rPr lang="en-US" sz="3600" b="1" dirty="0" smtClean="0"/>
              <a:t>What are they?</a:t>
            </a:r>
          </a:p>
          <a:p>
            <a:pPr lvl="1"/>
            <a:r>
              <a:rPr lang="en-US" sz="3600" b="1" dirty="0" smtClean="0"/>
              <a:t>Group </a:t>
            </a:r>
            <a:r>
              <a:rPr lang="en-US" sz="3600" b="1" dirty="0"/>
              <a:t>2</a:t>
            </a:r>
          </a:p>
          <a:p>
            <a:pPr lvl="1"/>
            <a:r>
              <a:rPr lang="en-US" sz="3600" b="1" dirty="0"/>
              <a:t>Has 2 valence electrons (s orbital has 2 electrons)</a:t>
            </a:r>
          </a:p>
          <a:p>
            <a:pPr lvl="1"/>
            <a:r>
              <a:rPr lang="en-US" sz="3600" b="1" dirty="0"/>
              <a:t>Very </a:t>
            </a:r>
            <a:r>
              <a:rPr lang="en-US" sz="3600" b="1" dirty="0" smtClean="0"/>
              <a:t>reactive</a:t>
            </a:r>
          </a:p>
          <a:p>
            <a:pPr lvl="1"/>
            <a:r>
              <a:rPr lang="en-US" sz="3600" b="1" dirty="0" smtClean="0"/>
              <a:t>Act as readily as </a:t>
            </a:r>
            <a:r>
              <a:rPr lang="en-US" sz="3600" b="1" dirty="0" err="1" smtClean="0"/>
              <a:t>Alkai</a:t>
            </a:r>
            <a:endParaRPr lang="en-US" sz="3600" b="1" dirty="0" smtClean="0"/>
          </a:p>
          <a:p>
            <a:pPr lvl="2"/>
            <a:r>
              <a:rPr lang="en-US" sz="3200" b="1" dirty="0" smtClean="0"/>
              <a:t>Alkaline- Earth:</a:t>
            </a:r>
          </a:p>
          <a:p>
            <a:pPr lvl="3"/>
            <a:r>
              <a:rPr lang="en-US" sz="2800" b="1" dirty="0" smtClean="0"/>
              <a:t>Be, Mg, Ca, </a:t>
            </a:r>
            <a:r>
              <a:rPr lang="en-US" sz="2800" b="1" dirty="0" err="1" smtClean="0"/>
              <a:t>Sr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Ba</a:t>
            </a:r>
            <a:r>
              <a:rPr lang="en-US" sz="2800" b="1" dirty="0" smtClean="0"/>
              <a:t>, Ra</a:t>
            </a:r>
            <a:endParaRPr lang="en-US" sz="2800" b="1" dirty="0"/>
          </a:p>
        </p:txBody>
      </p:sp>
      <p:sp>
        <p:nvSpPr>
          <p:cNvPr id="4" name="Action Button: Return 3">
            <a:hlinkClick r:id="rId2" action="ppaction://hlinksldjump" highlightClick="1"/>
          </p:cNvPr>
          <p:cNvSpPr/>
          <p:nvPr/>
        </p:nvSpPr>
        <p:spPr>
          <a:xfrm>
            <a:off x="8153400" y="6019800"/>
            <a:ext cx="685800" cy="6096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b="1" dirty="0" smtClean="0"/>
              <a:t>Halogens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What is a Halogen?</a:t>
            </a:r>
          </a:p>
          <a:p>
            <a:pPr lvl="1"/>
            <a:r>
              <a:rPr lang="en-US" sz="4000" b="1" dirty="0"/>
              <a:t>Group 17</a:t>
            </a:r>
          </a:p>
          <a:p>
            <a:pPr lvl="1"/>
            <a:r>
              <a:rPr lang="en-US" sz="4000" b="1" dirty="0"/>
              <a:t>7 Valence electrons</a:t>
            </a:r>
          </a:p>
          <a:p>
            <a:pPr lvl="1"/>
            <a:r>
              <a:rPr lang="en-US" sz="4000" b="1" dirty="0"/>
              <a:t>Most reactive of </a:t>
            </a:r>
            <a:r>
              <a:rPr lang="en-US" sz="4000" b="1" dirty="0" smtClean="0"/>
              <a:t>non-metals</a:t>
            </a:r>
          </a:p>
          <a:p>
            <a:pPr lvl="1"/>
            <a:r>
              <a:rPr lang="en-US" sz="4000" b="1" dirty="0" smtClean="0"/>
              <a:t>Greek name means Salt &amp; Creator </a:t>
            </a:r>
            <a:endParaRPr lang="en-US" sz="4000" b="1" dirty="0"/>
          </a:p>
          <a:p>
            <a:pPr lvl="2"/>
            <a:r>
              <a:rPr lang="en-US" sz="3600" b="1" dirty="0" smtClean="0"/>
              <a:t>Halogens:</a:t>
            </a:r>
          </a:p>
          <a:p>
            <a:pPr lvl="3"/>
            <a:r>
              <a:rPr lang="en-US" sz="3200" b="1" dirty="0" err="1" smtClean="0"/>
              <a:t>Cf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Cl</a:t>
            </a:r>
            <a:r>
              <a:rPr lang="en-US" sz="3200" b="1" dirty="0" smtClean="0"/>
              <a:t>, Br, I, Al </a:t>
            </a:r>
            <a:endParaRPr lang="en-US" sz="3200" b="1" dirty="0"/>
          </a:p>
        </p:txBody>
      </p:sp>
      <p:sp>
        <p:nvSpPr>
          <p:cNvPr id="4" name="Action Button: Return 3">
            <a:hlinkClick r:id="rId2" action="ppaction://hlinksldjump" highlightClick="1"/>
          </p:cNvPr>
          <p:cNvSpPr/>
          <p:nvPr/>
        </p:nvSpPr>
        <p:spPr>
          <a:xfrm>
            <a:off x="8153400" y="5867400"/>
            <a:ext cx="762000" cy="7620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175</TotalTime>
  <Words>674</Words>
  <Application>Microsoft Office PowerPoint</Application>
  <PresentationFormat>On-screen Show (4:3)</PresentationFormat>
  <Paragraphs>158</Paragraphs>
  <Slides>21</Slides>
  <Notes>0</Notes>
  <HiddenSlides>18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The Periodic Table </vt:lpstr>
      <vt:lpstr>What Would You Like To Review?</vt:lpstr>
      <vt:lpstr>Famous Dead People </vt:lpstr>
      <vt:lpstr>How does the Periodic Table Work?</vt:lpstr>
      <vt:lpstr>Periodic Table  </vt:lpstr>
      <vt:lpstr>Types of Elements</vt:lpstr>
      <vt:lpstr>Alkali Metals </vt:lpstr>
      <vt:lpstr>Alkaline-Earth Metals</vt:lpstr>
      <vt:lpstr>Halogens </vt:lpstr>
      <vt:lpstr>Noble Gases</vt:lpstr>
      <vt:lpstr>Hydrogen </vt:lpstr>
      <vt:lpstr>Metals </vt:lpstr>
      <vt:lpstr>Transition Metals</vt:lpstr>
      <vt:lpstr>Lanthanides &amp; Actinides </vt:lpstr>
      <vt:lpstr>Periods </vt:lpstr>
      <vt:lpstr>Periodic Trends</vt:lpstr>
      <vt:lpstr>Natural Elements </vt:lpstr>
      <vt:lpstr>Nuclear Reactions</vt:lpstr>
      <vt:lpstr>Transmutation </vt:lpstr>
      <vt:lpstr>Synthetic Elements </vt:lpstr>
      <vt:lpstr>The End! Good Luck!</vt:lpstr>
    </vt:vector>
  </TitlesOfParts>
  <Company>Rehoboth Christian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Periodic Table </dc:title>
  <dc:creator>administrator</dc:creator>
  <cp:lastModifiedBy>administrator</cp:lastModifiedBy>
  <cp:revision>46</cp:revision>
  <dcterms:created xsi:type="dcterms:W3CDTF">2011-12-12T18:37:28Z</dcterms:created>
  <dcterms:modified xsi:type="dcterms:W3CDTF">2011-12-13T04:25:08Z</dcterms:modified>
</cp:coreProperties>
</file>